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3" r:id="rId1"/>
  </p:sldMasterIdLst>
  <p:notesMasterIdLst>
    <p:notesMasterId r:id="rId20"/>
  </p:notesMasterIdLst>
  <p:handoutMasterIdLst>
    <p:handoutMasterId r:id="rId21"/>
  </p:handoutMasterIdLst>
  <p:sldIdLst>
    <p:sldId id="308" r:id="rId2"/>
    <p:sldId id="432" r:id="rId3"/>
    <p:sldId id="427" r:id="rId4"/>
    <p:sldId id="438" r:id="rId5"/>
    <p:sldId id="430" r:id="rId6"/>
    <p:sldId id="405" r:id="rId7"/>
    <p:sldId id="440" r:id="rId8"/>
    <p:sldId id="433" r:id="rId9"/>
    <p:sldId id="434" r:id="rId10"/>
    <p:sldId id="439" r:id="rId11"/>
    <p:sldId id="442" r:id="rId12"/>
    <p:sldId id="443" r:id="rId13"/>
    <p:sldId id="444" r:id="rId14"/>
    <p:sldId id="445" r:id="rId15"/>
    <p:sldId id="447" r:id="rId16"/>
    <p:sldId id="446" r:id="rId17"/>
    <p:sldId id="448" r:id="rId18"/>
    <p:sldId id="437" r:id="rId19"/>
  </p:sldIdLst>
  <p:sldSz cx="17780000" cy="13335000"/>
  <p:notesSz cx="6669088" cy="992822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ＭＳ Ｐゴシック" charset="-128"/>
        <a:cs typeface="+mn-cs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ＭＳ Ｐゴシック" charset="-128"/>
        <a:cs typeface="+mn-cs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ＭＳ Ｐゴシック" charset="-128"/>
        <a:cs typeface="+mn-cs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ＭＳ Ｐゴシック" charset="-128"/>
        <a:cs typeface="+mn-cs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ＭＳ Ｐゴシック" charset="-128"/>
        <a:cs typeface="+mn-cs"/>
        <a:sym typeface="Gill Sans" charset="0"/>
      </a:defRPr>
    </a:lvl5pPr>
    <a:lvl6pPr marL="2286000" algn="l" defTabSz="914400" rtl="0" eaLnBrk="1" latinLnBrk="0" hangingPunct="1">
      <a:defRPr sz="5600" kern="1200">
        <a:solidFill>
          <a:srgbClr val="000000"/>
        </a:solidFill>
        <a:latin typeface="Gill Sans" charset="0"/>
        <a:ea typeface="ＭＳ Ｐゴシック" charset="-128"/>
        <a:cs typeface="+mn-cs"/>
        <a:sym typeface="Gill Sans" charset="0"/>
      </a:defRPr>
    </a:lvl6pPr>
    <a:lvl7pPr marL="2743200" algn="l" defTabSz="914400" rtl="0" eaLnBrk="1" latinLnBrk="0" hangingPunct="1">
      <a:defRPr sz="5600" kern="1200">
        <a:solidFill>
          <a:srgbClr val="000000"/>
        </a:solidFill>
        <a:latin typeface="Gill Sans" charset="0"/>
        <a:ea typeface="ＭＳ Ｐゴシック" charset="-128"/>
        <a:cs typeface="+mn-cs"/>
        <a:sym typeface="Gill Sans" charset="0"/>
      </a:defRPr>
    </a:lvl7pPr>
    <a:lvl8pPr marL="3200400" algn="l" defTabSz="914400" rtl="0" eaLnBrk="1" latinLnBrk="0" hangingPunct="1">
      <a:defRPr sz="5600" kern="1200">
        <a:solidFill>
          <a:srgbClr val="000000"/>
        </a:solidFill>
        <a:latin typeface="Gill Sans" charset="0"/>
        <a:ea typeface="ＭＳ Ｐゴシック" charset="-128"/>
        <a:cs typeface="+mn-cs"/>
        <a:sym typeface="Gill Sans" charset="0"/>
      </a:defRPr>
    </a:lvl8pPr>
    <a:lvl9pPr marL="3657600" algn="l" defTabSz="914400" rtl="0" eaLnBrk="1" latinLnBrk="0" hangingPunct="1">
      <a:defRPr sz="5600" kern="1200">
        <a:solidFill>
          <a:srgbClr val="000000"/>
        </a:solidFill>
        <a:latin typeface="Gill Sans" charset="0"/>
        <a:ea typeface="ＭＳ Ｐゴシック" charset="-128"/>
        <a:cs typeface="+mn-cs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0">
          <p15:clr>
            <a:srgbClr val="A4A3A4"/>
          </p15:clr>
        </p15:guide>
        <p15:guide id="2" pos="56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E00"/>
    <a:srgbClr val="788828"/>
    <a:srgbClr val="95B3D7"/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86395" autoAdjust="0"/>
  </p:normalViewPr>
  <p:slideViewPr>
    <p:cSldViewPr>
      <p:cViewPr varScale="1">
        <p:scale>
          <a:sx n="59" d="100"/>
          <a:sy n="59" d="100"/>
        </p:scale>
        <p:origin x="438" y="108"/>
      </p:cViewPr>
      <p:guideLst>
        <p:guide orient="horz" pos="4200"/>
        <p:guide pos="5600"/>
      </p:guideLst>
    </p:cSldViewPr>
  </p:slideViewPr>
  <p:outlineViewPr>
    <p:cViewPr>
      <p:scale>
        <a:sx n="33" d="100"/>
        <a:sy n="33" d="100"/>
      </p:scale>
      <p:origin x="0" y="569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266"/>
    </p:cViewPr>
  </p:sorterViewPr>
  <p:notesViewPr>
    <p:cSldViewPr>
      <p:cViewPr varScale="1">
        <p:scale>
          <a:sx n="102" d="100"/>
          <a:sy n="102" d="100"/>
        </p:scale>
        <p:origin x="-2550" y="-9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D2212-B3AC-47EE-B090-9CA00201F978}" type="datetimeFigureOut">
              <a:rPr lang="de-DE" smtClean="0"/>
              <a:t>21.07.2013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17F41-15C6-4C26-9F04-E4D55EA9FF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2133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866F2-6E49-44F6-8298-72A6B2D67C02}" type="datetimeFigureOut">
              <a:rPr lang="de-DE" smtClean="0"/>
              <a:pPr/>
              <a:t>21.07.2013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9EF7D-EFA4-4858-B173-F6272A83F5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431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9EF7D-EFA4-4858-B173-F6272A83F5BE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750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3500" y="4141788"/>
            <a:ext cx="15113000" cy="28590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67000" y="7556500"/>
            <a:ext cx="12446000" cy="3408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889000" y="12347575"/>
            <a:ext cx="133350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7763" tIns="88880" rIns="177763" bIns="88880" numCol="1" anchor="t" anchorCtr="0" compatLnSpc="1">
            <a:prstTxWarp prst="textNoShape">
              <a:avLst/>
            </a:prstTxWarp>
          </a:bodyPr>
          <a:lstStyle>
            <a:lvl1pPr algn="l">
              <a:defRPr sz="2300">
                <a:latin typeface="Calibri" charset="0"/>
              </a:defRPr>
            </a:lvl1pPr>
          </a:lstStyle>
          <a:p>
            <a:r>
              <a:rPr lang="en-US" smtClean="0"/>
              <a:t>Geometry Processing – 3D Scanning and Registration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889000" y="12347575"/>
            <a:ext cx="133350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7763" tIns="88880" rIns="177763" bIns="88880" numCol="1" anchor="t" anchorCtr="0" compatLnSpc="1">
            <a:prstTxWarp prst="textNoShape">
              <a:avLst/>
            </a:prstTxWarp>
          </a:bodyPr>
          <a:lstStyle>
            <a:lvl1pPr algn="l">
              <a:defRPr sz="2300">
                <a:latin typeface="Calibri" charset="0"/>
              </a:defRPr>
            </a:lvl1pPr>
          </a:lstStyle>
          <a:p>
            <a:r>
              <a:rPr lang="en-US" smtClean="0"/>
              <a:t>Geometry Processing – 3D Scanning and Registration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889000" y="533400"/>
            <a:ext cx="160020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7763" tIns="88880" rIns="177763" bIns="888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89000" y="2084388"/>
            <a:ext cx="16002000" cy="982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7763" tIns="88880" rIns="177763" bIns="888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 flipH="1" flipV="1">
            <a:off x="901875" y="12410738"/>
            <a:ext cx="15985776" cy="1588"/>
          </a:xfrm>
          <a:prstGeom prst="line">
            <a:avLst/>
          </a:prstGeom>
          <a:ln>
            <a:solidFill>
              <a:srgbClr val="BFBFBF">
                <a:alpha val="6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889000" y="12347575"/>
            <a:ext cx="133350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77763" tIns="88880" rIns="177763" bIns="88880" numCol="1" anchor="t" anchorCtr="0" compatLnSpc="1">
            <a:prstTxWarp prst="textNoShape">
              <a:avLst/>
            </a:prstTxWarp>
          </a:bodyPr>
          <a:lstStyle>
            <a:lvl1pPr algn="l">
              <a:defRPr sz="2300">
                <a:latin typeface="Calibri" charset="0"/>
              </a:defRPr>
            </a:lvl1pPr>
          </a:lstStyle>
          <a:p>
            <a:r>
              <a:rPr lang="en-US" smtClean="0"/>
              <a:t>Geometry Processing – 3D Scanning and Registration</a:t>
            </a:r>
            <a:endParaRPr lang="de-DE" dirty="0"/>
          </a:p>
        </p:txBody>
      </p:sp>
      <p:pic>
        <p:nvPicPr>
          <p:cNvPr id="15" name="Bild 14" descr="lgdv-en-c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48586" y="11293773"/>
            <a:ext cx="2954854" cy="1100294"/>
          </a:xfrm>
          <a:prstGeom prst="rect">
            <a:avLst/>
          </a:prstGeom>
          <a:effectLst>
            <a:reflection stA="22000" endPos="49000" dist="38100" dir="5400000" sy="-100000" algn="bl" rotWithShape="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1778000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+mj-lt"/>
          <a:ea typeface="+mj-ea"/>
          <a:cs typeface="+mj-cs"/>
        </a:defRPr>
      </a:lvl1pPr>
      <a:lvl2pPr algn="ctr" defTabSz="1778000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nstantia" charset="0"/>
          <a:ea typeface="ＭＳ Ｐゴシック" charset="-128"/>
        </a:defRPr>
      </a:lvl2pPr>
      <a:lvl3pPr algn="ctr" defTabSz="1778000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nstantia" charset="0"/>
          <a:ea typeface="ＭＳ Ｐゴシック" charset="-128"/>
        </a:defRPr>
      </a:lvl3pPr>
      <a:lvl4pPr algn="ctr" defTabSz="1778000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nstantia" charset="0"/>
          <a:ea typeface="ＭＳ Ｐゴシック" charset="-128"/>
        </a:defRPr>
      </a:lvl4pPr>
      <a:lvl5pPr algn="ctr" defTabSz="1778000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nstantia" charset="0"/>
          <a:ea typeface="ＭＳ Ｐゴシック" charset="-128"/>
        </a:defRPr>
      </a:lvl5pPr>
      <a:lvl6pPr marL="457200" algn="ctr" defTabSz="1778000" rtl="0" fontAlgn="base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nstantia" charset="0"/>
          <a:ea typeface="ＭＳ Ｐゴシック" charset="-128"/>
        </a:defRPr>
      </a:lvl6pPr>
      <a:lvl7pPr marL="914400" algn="ctr" defTabSz="1778000" rtl="0" fontAlgn="base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nstantia" charset="0"/>
          <a:ea typeface="ＭＳ Ｐゴシック" charset="-128"/>
        </a:defRPr>
      </a:lvl7pPr>
      <a:lvl8pPr marL="1371600" algn="ctr" defTabSz="1778000" rtl="0" fontAlgn="base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nstantia" charset="0"/>
          <a:ea typeface="ＭＳ Ｐゴシック" charset="-128"/>
        </a:defRPr>
      </a:lvl8pPr>
      <a:lvl9pPr marL="1828800" algn="ctr" defTabSz="1778000" rtl="0" fontAlgn="base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nstantia" charset="0"/>
          <a:ea typeface="ＭＳ Ｐゴシック" charset="-128"/>
        </a:defRPr>
      </a:lvl9pPr>
    </p:titleStyle>
    <p:bodyStyle>
      <a:lvl1pPr marL="666750" indent="-666750" algn="l" defTabSz="17780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444625" indent="-555625" algn="l" defTabSz="17780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100">
          <a:solidFill>
            <a:schemeClr val="tx1"/>
          </a:solidFill>
          <a:latin typeface="+mn-lt"/>
          <a:ea typeface="+mn-ea"/>
        </a:defRPr>
      </a:lvl2pPr>
      <a:lvl3pPr marL="2222500" indent="-444500" algn="l" defTabSz="17780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500">
          <a:solidFill>
            <a:schemeClr val="tx1"/>
          </a:solidFill>
          <a:latin typeface="+mn-lt"/>
          <a:ea typeface="+mn-ea"/>
        </a:defRPr>
      </a:lvl3pPr>
      <a:lvl4pPr marL="3111500" indent="-444500" algn="l" defTabSz="17780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>
          <a:solidFill>
            <a:schemeClr val="tx1"/>
          </a:solidFill>
          <a:latin typeface="+mn-lt"/>
          <a:ea typeface="+mn-ea"/>
        </a:defRPr>
      </a:lvl4pPr>
      <a:lvl5pPr marL="4000500" indent="-444500" algn="l" defTabSz="17780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ea typeface="+mn-ea"/>
        </a:defRPr>
      </a:lvl5pPr>
      <a:lvl6pPr marL="4457700" indent="-444500" algn="l" defTabSz="1778000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ea typeface="+mn-ea"/>
        </a:defRPr>
      </a:lvl6pPr>
      <a:lvl7pPr marL="4914900" indent="-444500" algn="l" defTabSz="1778000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ea typeface="+mn-ea"/>
        </a:defRPr>
      </a:lvl7pPr>
      <a:lvl8pPr marL="5372100" indent="-444500" algn="l" defTabSz="1778000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ea typeface="+mn-ea"/>
        </a:defRPr>
      </a:lvl8pPr>
      <a:lvl9pPr marL="5829300" indent="-444500" algn="l" defTabSz="1778000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gif"/><Relationship Id="rId7" Type="http://schemas.openxmlformats.org/officeDocument/2006/relationships/image" Target="../media/image3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10" Type="http://schemas.openxmlformats.org/officeDocument/2006/relationships/image" Target="../media/image1.jpe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6.png"/><Relationship Id="rId7" Type="http://schemas.openxmlformats.org/officeDocument/2006/relationships/image" Target="../media/image5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1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12" y="546820"/>
            <a:ext cx="16034330" cy="10739319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71242" y="6739508"/>
            <a:ext cx="15495622" cy="1008112"/>
          </a:xfrm>
        </p:spPr>
        <p:txBody>
          <a:bodyPr/>
          <a:lstStyle/>
          <a:p>
            <a:pPr algn="l"/>
            <a:r>
              <a:rPr lang="de-DE" sz="2000" b="1" i="1" dirty="0" smtClean="0"/>
              <a:t>                          </a:t>
            </a:r>
            <a:r>
              <a:rPr lang="de-DE" sz="2400" b="1" i="1" dirty="0" smtClean="0"/>
              <a:t>M</a:t>
            </a:r>
            <a:r>
              <a:rPr lang="de-DE" sz="2400" b="1" i="1" dirty="0"/>
              <a:t>. </a:t>
            </a:r>
            <a:r>
              <a:rPr lang="de-DE" sz="2400" b="1" i="1" dirty="0" err="1" smtClean="0"/>
              <a:t>Zollhöfer</a:t>
            </a:r>
            <a:r>
              <a:rPr lang="de-DE" sz="2400" b="1" i="1" dirty="0"/>
              <a:t>, J. </a:t>
            </a:r>
            <a:r>
              <a:rPr lang="de-DE" sz="2400" b="1" i="1" dirty="0" err="1" smtClean="0"/>
              <a:t>Süßmuth</a:t>
            </a:r>
            <a:r>
              <a:rPr lang="de-DE" sz="2400" b="1" i="1" dirty="0" smtClean="0"/>
              <a:t>, F</a:t>
            </a:r>
            <a:r>
              <a:rPr lang="de-DE" sz="2400" b="1" i="1" dirty="0"/>
              <a:t>. Bauer, M. </a:t>
            </a:r>
            <a:r>
              <a:rPr lang="de-DE" sz="2400" b="1" i="1" dirty="0" err="1" smtClean="0"/>
              <a:t>Stamminger</a:t>
            </a:r>
            <a:r>
              <a:rPr lang="de-DE" sz="2400" b="1" i="1" dirty="0"/>
              <a:t>	</a:t>
            </a:r>
            <a:r>
              <a:rPr lang="de-DE" sz="2400" b="1" i="1" dirty="0" smtClean="0"/>
              <a:t>        M</a:t>
            </a:r>
            <a:r>
              <a:rPr lang="de-DE" sz="2400" b="1" i="1" dirty="0"/>
              <a:t>. </a:t>
            </a:r>
            <a:r>
              <a:rPr lang="de-DE" sz="2400" b="1" i="1" dirty="0" smtClean="0"/>
              <a:t>Boss</a:t>
            </a:r>
          </a:p>
          <a:p>
            <a:pPr algn="l"/>
            <a:r>
              <a:rPr lang="de-DE" sz="2000" i="1" dirty="0" smtClean="0"/>
              <a:t>	              </a:t>
            </a:r>
            <a:r>
              <a:rPr lang="de-DE" sz="1800" i="1" dirty="0" smtClean="0"/>
              <a:t>Computer </a:t>
            </a:r>
            <a:r>
              <a:rPr lang="de-DE" sz="1800" i="1" dirty="0"/>
              <a:t>Graphics Group, FAU </a:t>
            </a:r>
            <a:r>
              <a:rPr lang="de-DE" sz="1800" i="1" dirty="0" smtClean="0"/>
              <a:t>Erlangen-</a:t>
            </a:r>
            <a:r>
              <a:rPr lang="de-DE" sz="1800" i="1" dirty="0" err="1" smtClean="0"/>
              <a:t>Nuremberg</a:t>
            </a:r>
            <a:r>
              <a:rPr lang="de-DE" sz="1800" i="1" dirty="0" smtClean="0"/>
              <a:t>               </a:t>
            </a:r>
            <a:r>
              <a:rPr lang="de-DE" sz="1800" i="1" dirty="0" err="1" smtClean="0"/>
              <a:t>Classical</a:t>
            </a:r>
            <a:r>
              <a:rPr lang="de-DE" sz="1800" i="1" dirty="0" smtClean="0"/>
              <a:t> </a:t>
            </a:r>
            <a:r>
              <a:rPr lang="de-DE" sz="1800" i="1" dirty="0" err="1"/>
              <a:t>Archeology</a:t>
            </a:r>
            <a:r>
              <a:rPr lang="de-DE" sz="1800" i="1" dirty="0"/>
              <a:t>,  </a:t>
            </a:r>
            <a:r>
              <a:rPr lang="de-DE" sz="1800" i="1" dirty="0" smtClean="0"/>
              <a:t>FAU </a:t>
            </a:r>
            <a:r>
              <a:rPr lang="de-DE" sz="1800" i="1" dirty="0"/>
              <a:t>Erlangen-</a:t>
            </a:r>
            <a:r>
              <a:rPr lang="de-DE" sz="1800" i="1" dirty="0" err="1"/>
              <a:t>Nuremberg</a:t>
            </a:r>
            <a:endParaRPr lang="de-DE" sz="1800" i="1" dirty="0" smtClean="0"/>
          </a:p>
          <a:p>
            <a:pPr algn="l"/>
            <a:endParaRPr lang="de-DE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53096" y="12347575"/>
            <a:ext cx="13335000" cy="527050"/>
          </a:xfrm>
        </p:spPr>
        <p:txBody>
          <a:bodyPr/>
          <a:lstStyle/>
          <a:p>
            <a:r>
              <a:rPr lang="en-US" sz="1800" b="1" dirty="0"/>
              <a:t>Special Session on </a:t>
            </a:r>
            <a:r>
              <a:rPr lang="de-DE" sz="1800" b="1" dirty="0" smtClean="0"/>
              <a:t> </a:t>
            </a:r>
            <a:r>
              <a:rPr lang="de-DE" sz="1800" b="1" dirty="0"/>
              <a:t>Digital Imaging in Cultural </a:t>
            </a:r>
            <a:r>
              <a:rPr lang="de-DE" sz="1800" b="1" dirty="0" err="1" smtClean="0"/>
              <a:t>Heritage</a:t>
            </a:r>
            <a:endParaRPr lang="de-DE" sz="1800" b="1" dirty="0"/>
          </a:p>
        </p:txBody>
      </p:sp>
      <p:sp>
        <p:nvSpPr>
          <p:cNvPr id="7" name="Rechteck 6"/>
          <p:cNvSpPr/>
          <p:nvPr/>
        </p:nvSpPr>
        <p:spPr>
          <a:xfrm>
            <a:off x="1185144" y="10619229"/>
            <a:ext cx="15495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8th International Symposium on Image and Signal Processing and </a:t>
            </a:r>
            <a:r>
              <a:rPr lang="en-US" sz="1600" i="1" dirty="0" smtClean="0">
                <a:solidFill>
                  <a:schemeClr val="tx1"/>
                </a:solidFill>
              </a:rPr>
              <a:t>Analysis </a:t>
            </a:r>
            <a:r>
              <a:rPr lang="en-US" sz="1600" i="1" dirty="0">
                <a:solidFill>
                  <a:schemeClr val="tx1"/>
                </a:solidFill>
              </a:rPr>
              <a:t>(ISPA 2013</a:t>
            </a:r>
            <a:r>
              <a:rPr lang="en-US" sz="1600" i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de-DE" sz="1600" i="1" dirty="0" smtClean="0">
                <a:solidFill>
                  <a:schemeClr val="tx1"/>
                </a:solidFill>
              </a:rPr>
              <a:t>September </a:t>
            </a:r>
            <a:r>
              <a:rPr lang="de-DE" sz="1600" i="1" dirty="0">
                <a:solidFill>
                  <a:schemeClr val="tx1"/>
                </a:solidFill>
              </a:rPr>
              <a:t>4-6, 2013, </a:t>
            </a:r>
            <a:r>
              <a:rPr lang="de-DE" sz="1600" i="1" dirty="0" err="1" smtClean="0">
                <a:solidFill>
                  <a:schemeClr val="tx1"/>
                </a:solidFill>
              </a:rPr>
              <a:t>Trieste,Italy</a:t>
            </a:r>
            <a:endParaRPr lang="de-DE" sz="1600" i="1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185144" y="4082177"/>
            <a:ext cx="15495622" cy="2585323"/>
          </a:xfrm>
          <a:prstGeom prst="rect">
            <a:avLst/>
          </a:prstGeom>
          <a:noFill/>
          <a:effectLst>
            <a:outerShdw blurRad="63500" sx="52000" sy="52000" algn="ctr" rotWithShape="0">
              <a:prstClr val="black">
                <a:alpha val="47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Visualization and Deformation </a:t>
            </a:r>
            <a:r>
              <a:rPr lang="en-US" sz="5400" b="1" dirty="0" smtClean="0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 for</a:t>
            </a:r>
            <a:endParaRPr lang="en-US" sz="5400" b="1" dirty="0">
              <a:ln w="22225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5400" b="1" dirty="0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Entertainment and Training </a:t>
            </a:r>
            <a:endParaRPr lang="en-US" sz="5400" b="1" dirty="0" smtClean="0">
              <a:ln w="22225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5400" b="1" dirty="0" smtClean="0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5400" b="1" dirty="0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Cultural Heritage</a:t>
            </a:r>
            <a:endParaRPr lang="de-DE" sz="5400" b="1" dirty="0">
              <a:ln w="22225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2" y="11673800"/>
            <a:ext cx="726507" cy="72078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0" y="11636052"/>
            <a:ext cx="3245302" cy="748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Non-Rigid Registration - Result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9000" y="2084388"/>
            <a:ext cx="15633848" cy="9828212"/>
          </a:xfrm>
        </p:spPr>
        <p:txBody>
          <a:bodyPr/>
          <a:lstStyle/>
          <a:p>
            <a:r>
              <a:rPr lang="en-US" noProof="0" dirty="0" smtClean="0"/>
              <a:t>A set of masks with the same topology</a:t>
            </a:r>
          </a:p>
          <a:p>
            <a:pPr lvl="1"/>
            <a:r>
              <a:rPr lang="en-US" dirty="0" smtClean="0"/>
              <a:t>Dense point-to-point correspondences</a:t>
            </a:r>
          </a:p>
          <a:p>
            <a:pPr lvl="2"/>
            <a:r>
              <a:rPr lang="en-US" noProof="0" dirty="0" smtClean="0"/>
              <a:t>Basis for further processing</a:t>
            </a:r>
            <a:r>
              <a:rPr lang="en-US" dirty="0" smtClean="0"/>
              <a:t>:</a:t>
            </a:r>
          </a:p>
          <a:p>
            <a:pPr lvl="3"/>
            <a:r>
              <a:rPr lang="en-US" noProof="0" dirty="0" smtClean="0"/>
              <a:t>Statistical Model, </a:t>
            </a:r>
            <a:r>
              <a:rPr lang="en-US" dirty="0"/>
              <a:t>Virtual </a:t>
            </a:r>
            <a:r>
              <a:rPr lang="en-US" dirty="0" smtClean="0"/>
              <a:t>Restoration</a:t>
            </a:r>
            <a:r>
              <a:rPr lang="en-US" noProof="0" dirty="0" smtClean="0"/>
              <a:t>, </a:t>
            </a:r>
            <a:r>
              <a:rPr lang="en-US" noProof="0" dirty="0" smtClean="0"/>
              <a:t>Animation </a:t>
            </a:r>
            <a:r>
              <a:rPr lang="en-US" noProof="0" dirty="0" smtClean="0"/>
              <a:t>Transplantation, …</a:t>
            </a:r>
            <a:r>
              <a:rPr lang="en-US" noProof="0" dirty="0" smtClean="0"/>
              <a:t>		</a:t>
            </a:r>
          </a:p>
        </p:txBody>
      </p:sp>
      <p:pic>
        <p:nvPicPr>
          <p:cNvPr id="4" name="Picture 2" descr="D:\Work\Research\Publications\Archeology\slides\pictures\mask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838" y="5483543"/>
            <a:ext cx="3864832" cy="458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Work\Research\Publications\Archeology\slides\pictures\mask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939" y="5443364"/>
            <a:ext cx="3954932" cy="461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Work\Research\Publications\Archeology\slides\pictures\mask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428" y="5600179"/>
            <a:ext cx="3622228" cy="449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53096" y="12347575"/>
            <a:ext cx="13335000" cy="527050"/>
          </a:xfrm>
        </p:spPr>
        <p:txBody>
          <a:bodyPr/>
          <a:lstStyle/>
          <a:p>
            <a:r>
              <a:rPr lang="en-US" sz="1800" b="1" dirty="0"/>
              <a:t>Special Session on </a:t>
            </a:r>
            <a:r>
              <a:rPr lang="de-DE" sz="1800" b="1" dirty="0" smtClean="0"/>
              <a:t> </a:t>
            </a:r>
            <a:r>
              <a:rPr lang="de-DE" sz="1800" b="1" dirty="0"/>
              <a:t>Digital Imaging in Cultural </a:t>
            </a:r>
            <a:r>
              <a:rPr lang="de-DE" sz="1800" b="1" dirty="0" err="1" smtClean="0"/>
              <a:t>Heritage</a:t>
            </a:r>
            <a:endParaRPr lang="de-DE" sz="1800" b="1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2" y="11673800"/>
            <a:ext cx="726507" cy="72078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0" y="11636052"/>
            <a:ext cx="3245302" cy="748916"/>
          </a:xfrm>
          <a:prstGeom prst="rect">
            <a:avLst/>
          </a:prstGeom>
        </p:spPr>
      </p:pic>
      <p:cxnSp>
        <p:nvCxnSpPr>
          <p:cNvPr id="22" name="Gerade Verbindung 5"/>
          <p:cNvCxnSpPr/>
          <p:nvPr/>
        </p:nvCxnSpPr>
        <p:spPr bwMode="auto">
          <a:xfrm flipH="1" flipV="1">
            <a:off x="3896359" y="6779687"/>
            <a:ext cx="4176463" cy="72008"/>
          </a:xfrm>
          <a:prstGeom prst="line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63500" cap="rnd" cmpd="sng" algn="ctr">
            <a:solidFill>
              <a:srgbClr val="92D050"/>
            </a:solidFill>
            <a:prstDash val="solid"/>
            <a:round/>
            <a:headEnd type="triangle" w="lg" len="lg"/>
            <a:tailEnd type="none" w="med" len="med"/>
          </a:ln>
          <a:effectLst/>
        </p:spPr>
      </p:cxnSp>
      <p:cxnSp>
        <p:nvCxnSpPr>
          <p:cNvPr id="23" name="Gerade Verbindung 5"/>
          <p:cNvCxnSpPr/>
          <p:nvPr/>
        </p:nvCxnSpPr>
        <p:spPr bwMode="auto">
          <a:xfrm>
            <a:off x="9232679" y="8003823"/>
            <a:ext cx="4096727" cy="72008"/>
          </a:xfrm>
          <a:prstGeom prst="line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63500" cap="rnd" cmpd="sng" algn="ctr">
            <a:solidFill>
              <a:srgbClr val="92D050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97222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Statistical Face Model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8999" y="2084388"/>
            <a:ext cx="12321481" cy="9828212"/>
          </a:xfrm>
        </p:spPr>
        <p:txBody>
          <a:bodyPr/>
          <a:lstStyle/>
          <a:p>
            <a:r>
              <a:rPr lang="en-US" noProof="0" dirty="0" smtClean="0"/>
              <a:t>Database of 3D-Scans:</a:t>
            </a:r>
            <a:endParaRPr lang="en-US" noProof="0" dirty="0" smtClean="0"/>
          </a:p>
          <a:p>
            <a:pPr lvl="1"/>
            <a:r>
              <a:rPr lang="en-US" noProof="0" dirty="0" smtClean="0"/>
              <a:t>Dense </a:t>
            </a:r>
            <a:r>
              <a:rPr lang="en-US" noProof="0" dirty="0" smtClean="0"/>
              <a:t>point-to-point </a:t>
            </a:r>
            <a:r>
              <a:rPr lang="en-US" noProof="0" dirty="0" smtClean="0"/>
              <a:t>correspondences</a:t>
            </a:r>
          </a:p>
          <a:p>
            <a:pPr lvl="1"/>
            <a:r>
              <a:rPr lang="en-US" dirty="0" smtClean="0"/>
              <a:t>Same topology</a:t>
            </a:r>
            <a:endParaRPr lang="en-US" noProof="0" dirty="0" smtClean="0"/>
          </a:p>
          <a:p>
            <a:pPr lvl="2"/>
            <a:endParaRPr lang="en-US" noProof="0" dirty="0" smtClean="0"/>
          </a:p>
          <a:p>
            <a:pPr marL="1778000" lvl="2" indent="0">
              <a:buNone/>
            </a:pPr>
            <a:endParaRPr lang="en-US" noProof="0" dirty="0" smtClean="0"/>
          </a:p>
          <a:p>
            <a:r>
              <a:rPr lang="en-US" dirty="0" smtClean="0"/>
              <a:t>Statistical Analysis</a:t>
            </a:r>
          </a:p>
          <a:p>
            <a:pPr lvl="1"/>
            <a:r>
              <a:rPr lang="en-US" dirty="0" smtClean="0"/>
              <a:t>Linear space spanned by </a:t>
            </a:r>
            <a:r>
              <a:rPr lang="en-US" dirty="0" smtClean="0"/>
              <a:t>scans</a:t>
            </a:r>
          </a:p>
          <a:p>
            <a:pPr lvl="2"/>
            <a:r>
              <a:rPr lang="en-US" dirty="0" smtClean="0"/>
              <a:t>[Blanz99</a:t>
            </a:r>
            <a:r>
              <a:rPr lang="en-US" dirty="0" smtClean="0"/>
              <a:t>, Blanz07]</a:t>
            </a:r>
          </a:p>
          <a:p>
            <a:pPr lvl="2"/>
            <a:r>
              <a:rPr lang="en-US" dirty="0" smtClean="0"/>
              <a:t>Dimensionality reduction (PCA)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Visually </a:t>
            </a:r>
            <a:r>
              <a:rPr lang="en-US" dirty="0" smtClean="0"/>
              <a:t>explore </a:t>
            </a:r>
            <a:r>
              <a:rPr lang="en-US" dirty="0" smtClean="0"/>
              <a:t>most common variations</a:t>
            </a:r>
            <a:endParaRPr lang="en-US" dirty="0" smtClean="0"/>
          </a:p>
          <a:p>
            <a:pPr marL="889000" lvl="1" indent="0">
              <a:buNone/>
            </a:pPr>
            <a:endParaRPr lang="en-US" dirty="0" smtClean="0"/>
          </a:p>
          <a:p>
            <a:pPr lvl="1"/>
            <a:endParaRPr lang="en-US" noProof="0" dirty="0"/>
          </a:p>
          <a:p>
            <a:endParaRPr lang="en-US" noProof="0" dirty="0"/>
          </a:p>
        </p:txBody>
      </p:sp>
      <p:sp>
        <p:nvSpPr>
          <p:cNvPr id="1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53096" y="12347575"/>
            <a:ext cx="13335000" cy="527050"/>
          </a:xfrm>
        </p:spPr>
        <p:txBody>
          <a:bodyPr/>
          <a:lstStyle/>
          <a:p>
            <a:r>
              <a:rPr lang="en-US" sz="1800" b="1" dirty="0"/>
              <a:t>Special Session on </a:t>
            </a:r>
            <a:r>
              <a:rPr lang="de-DE" sz="1800" b="1" dirty="0" smtClean="0"/>
              <a:t> </a:t>
            </a:r>
            <a:r>
              <a:rPr lang="de-DE" sz="1800" b="1" dirty="0"/>
              <a:t>Digital Imaging in Cultural </a:t>
            </a:r>
            <a:r>
              <a:rPr lang="de-DE" sz="1800" b="1" dirty="0" err="1" smtClean="0"/>
              <a:t>Heritage</a:t>
            </a:r>
            <a:endParaRPr lang="de-DE" sz="1800" b="1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2" y="11673800"/>
            <a:ext cx="726507" cy="72078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0" y="11636052"/>
            <a:ext cx="3245302" cy="748916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11186144" y="3139108"/>
            <a:ext cx="5840760" cy="6584077"/>
            <a:chOff x="11338272" y="1914972"/>
            <a:chExt cx="6336704" cy="7143137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8183" y="6881929"/>
              <a:ext cx="1814665" cy="2176180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38272" y="4897860"/>
              <a:ext cx="1894403" cy="2057672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8461" y="2888511"/>
              <a:ext cx="1634067" cy="1906781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1405" y="6811516"/>
              <a:ext cx="1723398" cy="2135229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1084" y="4939308"/>
              <a:ext cx="1723892" cy="2045911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5789" y="2858292"/>
              <a:ext cx="1715131" cy="2035513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1474" y="1914972"/>
              <a:ext cx="1791254" cy="2038237"/>
            </a:xfrm>
            <a:prstGeom prst="rect">
              <a:avLst/>
            </a:prstGeom>
          </p:spPr>
        </p:pic>
        <p:grpSp>
          <p:nvGrpSpPr>
            <p:cNvPr id="40" name="Gruppieren 39"/>
            <p:cNvGrpSpPr/>
            <p:nvPr/>
          </p:nvGrpSpPr>
          <p:grpSpPr>
            <a:xfrm>
              <a:off x="13210480" y="4003204"/>
              <a:ext cx="2712613" cy="2931417"/>
              <a:chOff x="13368444" y="3499148"/>
              <a:chExt cx="2101293" cy="2270787"/>
            </a:xfrm>
          </p:grpSpPr>
          <p:cxnSp>
            <p:nvCxnSpPr>
              <p:cNvPr id="24" name="Gerade Verbindung 5"/>
              <p:cNvCxnSpPr/>
              <p:nvPr/>
            </p:nvCxnSpPr>
            <p:spPr bwMode="auto">
              <a:xfrm flipH="1" flipV="1">
                <a:off x="13368444" y="4610328"/>
                <a:ext cx="2101293" cy="3824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88900" cap="rnd" cmpd="sng" algn="ctr">
                <a:solidFill>
                  <a:srgbClr val="92D050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</p:spPr>
          </p:cxnSp>
          <p:cxnSp>
            <p:nvCxnSpPr>
              <p:cNvPr id="31" name="Gerade Verbindung 5"/>
              <p:cNvCxnSpPr/>
              <p:nvPr/>
            </p:nvCxnSpPr>
            <p:spPr bwMode="auto">
              <a:xfrm flipH="1" flipV="1">
                <a:off x="14371553" y="3499148"/>
                <a:ext cx="47537" cy="2270787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88900" cap="rnd" cmpd="sng" algn="ctr">
                <a:solidFill>
                  <a:srgbClr val="92D050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</p:spPr>
          </p:cxnSp>
          <p:cxnSp>
            <p:nvCxnSpPr>
              <p:cNvPr id="35" name="Gerade Verbindung 5"/>
              <p:cNvCxnSpPr/>
              <p:nvPr/>
            </p:nvCxnSpPr>
            <p:spPr bwMode="auto">
              <a:xfrm flipH="1" flipV="1">
                <a:off x="13583581" y="3898193"/>
                <a:ext cx="1635895" cy="1543820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88900" cap="rnd" cmpd="sng" algn="ctr">
                <a:solidFill>
                  <a:srgbClr val="92D050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</p:spPr>
          </p:cxnSp>
          <p:cxnSp>
            <p:nvCxnSpPr>
              <p:cNvPr id="37" name="Gerade Verbindung 5"/>
              <p:cNvCxnSpPr/>
              <p:nvPr/>
            </p:nvCxnSpPr>
            <p:spPr bwMode="auto">
              <a:xfrm flipH="1">
                <a:off x="13649758" y="3859188"/>
                <a:ext cx="1569718" cy="1543819"/>
              </a:xfrm>
              <a:prstGeom prst="line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88900" cap="rnd" cmpd="sng" algn="ctr">
                <a:solidFill>
                  <a:srgbClr val="92D050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82746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- Virtual Painting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8999" y="2084388"/>
            <a:ext cx="9153129" cy="9828212"/>
          </a:xfrm>
        </p:spPr>
        <p:txBody>
          <a:bodyPr/>
          <a:lstStyle/>
          <a:p>
            <a:r>
              <a:rPr lang="en-US" noProof="0" dirty="0" smtClean="0"/>
              <a:t>Modify virtual scene</a:t>
            </a:r>
          </a:p>
          <a:p>
            <a:pPr lvl="1"/>
            <a:r>
              <a:rPr lang="en-US" dirty="0" smtClean="0"/>
              <a:t>Material, Illumination, Paint</a:t>
            </a:r>
            <a:endParaRPr lang="en-US" noProof="0" dirty="0" smtClean="0"/>
          </a:p>
          <a:p>
            <a:r>
              <a:rPr lang="en-US" noProof="0" dirty="0" smtClean="0"/>
              <a:t>Generate Image</a:t>
            </a:r>
            <a:endParaRPr lang="en-US" dirty="0"/>
          </a:p>
          <a:p>
            <a:pPr lvl="1"/>
            <a:r>
              <a:rPr lang="en-US" noProof="0" dirty="0" smtClean="0"/>
              <a:t>Apply anti-shading</a:t>
            </a:r>
          </a:p>
          <a:p>
            <a:r>
              <a:rPr lang="en-US" dirty="0" smtClean="0"/>
              <a:t>Project onto real world object</a:t>
            </a:r>
          </a:p>
          <a:p>
            <a:pPr lvl="1"/>
            <a:r>
              <a:rPr lang="en-US" dirty="0" smtClean="0"/>
              <a:t>Requires registration between virtual and real world objects</a:t>
            </a:r>
          </a:p>
          <a:p>
            <a:pPr marL="889000" lvl="1" indent="0">
              <a:buNone/>
            </a:pPr>
            <a:endParaRPr lang="en-US" dirty="0" smtClean="0"/>
          </a:p>
          <a:p>
            <a:pPr lvl="1"/>
            <a:endParaRPr lang="en-US" noProof="0" dirty="0"/>
          </a:p>
          <a:p>
            <a:endParaRPr lang="en-US" noProof="0" dirty="0"/>
          </a:p>
        </p:txBody>
      </p:sp>
      <p:sp>
        <p:nvSpPr>
          <p:cNvPr id="1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53096" y="12347575"/>
            <a:ext cx="13335000" cy="527050"/>
          </a:xfrm>
        </p:spPr>
        <p:txBody>
          <a:bodyPr/>
          <a:lstStyle/>
          <a:p>
            <a:r>
              <a:rPr lang="en-US" sz="1800" b="1" dirty="0"/>
              <a:t>Special Session on </a:t>
            </a:r>
            <a:r>
              <a:rPr lang="de-DE" sz="1800" b="1" dirty="0" smtClean="0"/>
              <a:t> </a:t>
            </a:r>
            <a:r>
              <a:rPr lang="de-DE" sz="1800" b="1" dirty="0"/>
              <a:t>Digital Imaging in Cultural </a:t>
            </a:r>
            <a:r>
              <a:rPr lang="de-DE" sz="1800" b="1" dirty="0" err="1" smtClean="0"/>
              <a:t>Heritage</a:t>
            </a:r>
            <a:endParaRPr lang="de-DE" sz="1800" b="1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2" y="11673800"/>
            <a:ext cx="726507" cy="72078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0" y="11636052"/>
            <a:ext cx="3245302" cy="74891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200" y="4030167"/>
            <a:ext cx="5488390" cy="731785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201" y="1919852"/>
            <a:ext cx="5488389" cy="1951022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16" y="7819628"/>
            <a:ext cx="7920880" cy="356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</a:t>
            </a:r>
            <a:r>
              <a:rPr lang="en-US" dirty="0" smtClean="0"/>
              <a:t>- Virtual Painting</a:t>
            </a:r>
            <a:endParaRPr lang="en-US" noProof="0" dirty="0"/>
          </a:p>
        </p:txBody>
      </p:sp>
      <p:sp>
        <p:nvSpPr>
          <p:cNvPr id="1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53096" y="12347575"/>
            <a:ext cx="13335000" cy="527050"/>
          </a:xfrm>
        </p:spPr>
        <p:txBody>
          <a:bodyPr/>
          <a:lstStyle/>
          <a:p>
            <a:r>
              <a:rPr lang="en-US" sz="1800" b="1" dirty="0"/>
              <a:t>Special Session on </a:t>
            </a:r>
            <a:r>
              <a:rPr lang="de-DE" sz="1800" b="1" dirty="0" smtClean="0"/>
              <a:t> </a:t>
            </a:r>
            <a:r>
              <a:rPr lang="de-DE" sz="1800" b="1" dirty="0"/>
              <a:t>Digital Imaging in Cultural </a:t>
            </a:r>
            <a:r>
              <a:rPr lang="de-DE" sz="1800" b="1" dirty="0" err="1" smtClean="0"/>
              <a:t>Heritage</a:t>
            </a:r>
            <a:endParaRPr lang="de-DE" sz="1800" b="1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2" y="11673800"/>
            <a:ext cx="726507" cy="72078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0" y="11636052"/>
            <a:ext cx="3245302" cy="74891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541" y="4442114"/>
            <a:ext cx="12405179" cy="697791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541" y="1597772"/>
            <a:ext cx="12405179" cy="278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6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- </a:t>
            </a:r>
            <a:r>
              <a:rPr lang="en-US" dirty="0" smtClean="0"/>
              <a:t>Visualizing Differences in Busts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8999" y="2084388"/>
            <a:ext cx="10449273" cy="9828212"/>
          </a:xfrm>
        </p:spPr>
        <p:txBody>
          <a:bodyPr/>
          <a:lstStyle/>
          <a:p>
            <a:r>
              <a:rPr lang="en-US" noProof="0" dirty="0" smtClean="0"/>
              <a:t>Requires:</a:t>
            </a:r>
            <a:endParaRPr lang="en-US" noProof="0" dirty="0" smtClean="0"/>
          </a:p>
          <a:p>
            <a:pPr lvl="1"/>
            <a:r>
              <a:rPr lang="en-US" noProof="0" dirty="0" smtClean="0"/>
              <a:t>Dense point-to-point </a:t>
            </a:r>
            <a:r>
              <a:rPr lang="en-US" noProof="0" dirty="0" smtClean="0"/>
              <a:t>mapping</a:t>
            </a:r>
          </a:p>
          <a:p>
            <a:pPr lvl="1"/>
            <a:r>
              <a:rPr lang="en-US" dirty="0" smtClean="0"/>
              <a:t>Morph in linear blend space</a:t>
            </a:r>
            <a:endParaRPr lang="en-US" noProof="0" dirty="0" smtClean="0"/>
          </a:p>
          <a:p>
            <a:pPr marL="0" indent="0">
              <a:buNone/>
            </a:pPr>
            <a:endParaRPr lang="en-US" noProof="0" dirty="0" smtClean="0"/>
          </a:p>
          <a:p>
            <a:pPr marL="0" indent="0">
              <a:buNone/>
            </a:pPr>
            <a:endParaRPr lang="en-US" noProof="0" dirty="0" smtClean="0"/>
          </a:p>
          <a:p>
            <a:r>
              <a:rPr lang="en-US" noProof="0" dirty="0" smtClean="0"/>
              <a:t>Seamless </a:t>
            </a:r>
            <a:r>
              <a:rPr lang="en-US" noProof="0" dirty="0" smtClean="0"/>
              <a:t>blending</a:t>
            </a:r>
          </a:p>
          <a:p>
            <a:pPr lvl="1"/>
            <a:r>
              <a:rPr lang="en-US" noProof="0" dirty="0" smtClean="0"/>
              <a:t>Visualize geometric differences</a:t>
            </a:r>
          </a:p>
          <a:p>
            <a:pPr lvl="2"/>
            <a:r>
              <a:rPr lang="en-US" noProof="0" dirty="0" smtClean="0"/>
              <a:t>Different archetypes</a:t>
            </a:r>
            <a:endParaRPr lang="en-US" noProof="0" dirty="0" smtClean="0"/>
          </a:p>
          <a:p>
            <a:pPr lvl="1"/>
            <a:r>
              <a:rPr lang="en-US" dirty="0" smtClean="0"/>
              <a:t>VIDEO/DEMO</a:t>
            </a:r>
            <a:endParaRPr lang="en-US" dirty="0" smtClean="0"/>
          </a:p>
          <a:p>
            <a:pPr marL="889000" lvl="1" indent="0">
              <a:buNone/>
            </a:pPr>
            <a:endParaRPr lang="en-US" dirty="0" smtClean="0"/>
          </a:p>
          <a:p>
            <a:pPr lvl="1"/>
            <a:endParaRPr lang="en-US" noProof="0" dirty="0"/>
          </a:p>
          <a:p>
            <a:endParaRPr lang="en-US" noProof="0" dirty="0"/>
          </a:p>
        </p:txBody>
      </p:sp>
      <p:sp>
        <p:nvSpPr>
          <p:cNvPr id="1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53096" y="12347575"/>
            <a:ext cx="13335000" cy="527050"/>
          </a:xfrm>
        </p:spPr>
        <p:txBody>
          <a:bodyPr/>
          <a:lstStyle/>
          <a:p>
            <a:r>
              <a:rPr lang="en-US" sz="1800" b="1" dirty="0"/>
              <a:t>Special Session on </a:t>
            </a:r>
            <a:r>
              <a:rPr lang="de-DE" sz="1800" b="1" dirty="0" smtClean="0"/>
              <a:t> </a:t>
            </a:r>
            <a:r>
              <a:rPr lang="de-DE" sz="1800" b="1" dirty="0"/>
              <a:t>Digital Imaging in Cultural </a:t>
            </a:r>
            <a:r>
              <a:rPr lang="de-DE" sz="1800" b="1" dirty="0" err="1" smtClean="0"/>
              <a:t>Heritage</a:t>
            </a:r>
            <a:endParaRPr lang="de-DE" sz="1800" b="1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2" y="11673800"/>
            <a:ext cx="726507" cy="72078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0" y="11636052"/>
            <a:ext cx="3245302" cy="74891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5" y="2960613"/>
            <a:ext cx="5576175" cy="312773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086" y="6344989"/>
            <a:ext cx="5567195" cy="313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9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- </a:t>
            </a:r>
            <a:r>
              <a:rPr lang="en-US" dirty="0" smtClean="0"/>
              <a:t>Virtual Restoration of Artefacts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8999" y="2084388"/>
            <a:ext cx="15997592" cy="9828212"/>
          </a:xfrm>
        </p:spPr>
        <p:txBody>
          <a:bodyPr/>
          <a:lstStyle/>
          <a:p>
            <a:r>
              <a:rPr lang="en-US" dirty="0" smtClean="0"/>
              <a:t>Use dense inter surface mapping to </a:t>
            </a:r>
            <a:r>
              <a:rPr lang="en-US" dirty="0" smtClean="0"/>
              <a:t>transplant geometry between scans:</a:t>
            </a:r>
            <a:endParaRPr lang="en-US" noProof="0" dirty="0" smtClean="0"/>
          </a:p>
          <a:p>
            <a:pPr lvl="1"/>
            <a:r>
              <a:rPr lang="en-US" dirty="0" smtClean="0"/>
              <a:t>Find </a:t>
            </a:r>
            <a:r>
              <a:rPr lang="en-US" dirty="0" smtClean="0"/>
              <a:t>best fitting </a:t>
            </a:r>
            <a:r>
              <a:rPr lang="en-US" dirty="0" smtClean="0"/>
              <a:t>artefact in linear blend space</a:t>
            </a:r>
          </a:p>
          <a:p>
            <a:pPr lvl="1"/>
            <a:r>
              <a:rPr lang="en-US" dirty="0" smtClean="0"/>
              <a:t>Transplant geometry in damaged regions</a:t>
            </a:r>
            <a:endParaRPr lang="en-US" noProof="0" dirty="0" smtClean="0"/>
          </a:p>
          <a:p>
            <a:pPr lvl="2"/>
            <a:r>
              <a:rPr lang="en-US" dirty="0" smtClean="0"/>
              <a:t>VIDEO/DEMO</a:t>
            </a:r>
            <a:endParaRPr lang="en-US" dirty="0" smtClean="0"/>
          </a:p>
          <a:p>
            <a:pPr lvl="1"/>
            <a:endParaRPr lang="en-US" noProof="0" dirty="0"/>
          </a:p>
          <a:p>
            <a:endParaRPr lang="en-US" noProof="0" dirty="0"/>
          </a:p>
        </p:txBody>
      </p:sp>
      <p:sp>
        <p:nvSpPr>
          <p:cNvPr id="1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53096" y="12347575"/>
            <a:ext cx="13335000" cy="527050"/>
          </a:xfrm>
        </p:spPr>
        <p:txBody>
          <a:bodyPr/>
          <a:lstStyle/>
          <a:p>
            <a:r>
              <a:rPr lang="en-US" sz="1800" b="1" dirty="0"/>
              <a:t>Special Session on </a:t>
            </a:r>
            <a:r>
              <a:rPr lang="de-DE" sz="1800" b="1" dirty="0" smtClean="0"/>
              <a:t> </a:t>
            </a:r>
            <a:r>
              <a:rPr lang="de-DE" sz="1800" b="1" dirty="0"/>
              <a:t>Digital Imaging in Cultural </a:t>
            </a:r>
            <a:r>
              <a:rPr lang="de-DE" sz="1800" b="1" dirty="0" err="1" smtClean="0"/>
              <a:t>Heritage</a:t>
            </a:r>
            <a:endParaRPr lang="de-DE" sz="1800" b="1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2" y="11673800"/>
            <a:ext cx="726507" cy="72078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0" y="11636052"/>
            <a:ext cx="3245302" cy="74891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76" y="6233202"/>
            <a:ext cx="14689632" cy="432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6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- </a:t>
            </a:r>
            <a:r>
              <a:rPr lang="en-US" dirty="0" err="1" smtClean="0"/>
              <a:t>Augustification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8999" y="2084388"/>
            <a:ext cx="16425937" cy="9828212"/>
          </a:xfrm>
        </p:spPr>
        <p:txBody>
          <a:bodyPr/>
          <a:lstStyle/>
          <a:p>
            <a:r>
              <a:rPr lang="en-US" noProof="0" dirty="0" smtClean="0"/>
              <a:t>Requires:</a:t>
            </a:r>
            <a:endParaRPr lang="en-US" noProof="0" dirty="0" smtClean="0"/>
          </a:p>
          <a:p>
            <a:pPr lvl="1"/>
            <a:r>
              <a:rPr lang="en-US" noProof="0" dirty="0" smtClean="0"/>
              <a:t>Dense point-to-point mapping</a:t>
            </a:r>
          </a:p>
          <a:p>
            <a:r>
              <a:rPr lang="en-US" noProof="0" dirty="0" smtClean="0"/>
              <a:t>Transfer intrinsic </a:t>
            </a:r>
            <a:r>
              <a:rPr lang="en-US" noProof="0" dirty="0" smtClean="0"/>
              <a:t>shape/identity </a:t>
            </a:r>
            <a:r>
              <a:rPr lang="en-US" noProof="0" dirty="0" smtClean="0"/>
              <a:t>of person </a:t>
            </a:r>
            <a:r>
              <a:rPr lang="en-US" noProof="0" dirty="0" smtClean="0"/>
              <a:t>to a statue </a:t>
            </a:r>
          </a:p>
          <a:p>
            <a:pPr lvl="1"/>
            <a:r>
              <a:rPr lang="en-US" dirty="0" smtClean="0"/>
              <a:t>Preserve statue-like appearance </a:t>
            </a:r>
            <a:r>
              <a:rPr lang="en-US" dirty="0"/>
              <a:t>(Be your own emperor!)</a:t>
            </a:r>
          </a:p>
          <a:p>
            <a:pPr lvl="1"/>
            <a:endParaRPr lang="en-US" dirty="0" smtClean="0"/>
          </a:p>
          <a:p>
            <a:pPr lvl="1"/>
            <a:endParaRPr lang="en-US" noProof="0" dirty="0"/>
          </a:p>
          <a:p>
            <a:endParaRPr lang="en-US" noProof="0" dirty="0"/>
          </a:p>
        </p:txBody>
      </p:sp>
      <p:sp>
        <p:nvSpPr>
          <p:cNvPr id="1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53096" y="12347575"/>
            <a:ext cx="13335000" cy="527050"/>
          </a:xfrm>
        </p:spPr>
        <p:txBody>
          <a:bodyPr/>
          <a:lstStyle/>
          <a:p>
            <a:r>
              <a:rPr lang="en-US" sz="1800" b="1" dirty="0"/>
              <a:t>Special Session on </a:t>
            </a:r>
            <a:r>
              <a:rPr lang="de-DE" sz="1800" b="1" dirty="0" smtClean="0"/>
              <a:t> </a:t>
            </a:r>
            <a:r>
              <a:rPr lang="de-DE" sz="1800" b="1" dirty="0"/>
              <a:t>Digital Imaging in Cultural </a:t>
            </a:r>
            <a:r>
              <a:rPr lang="de-DE" sz="1800" b="1" dirty="0" err="1" smtClean="0"/>
              <a:t>Heritage</a:t>
            </a:r>
            <a:endParaRPr lang="de-DE" sz="1800" b="1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2" y="11673800"/>
            <a:ext cx="726507" cy="72078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0" y="11636052"/>
            <a:ext cx="3245302" cy="74891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36" y="5881803"/>
            <a:ext cx="11442315" cy="47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0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- </a:t>
            </a:r>
            <a:r>
              <a:rPr lang="en-US" dirty="0" smtClean="0"/>
              <a:t>Animation Retargeting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8999" y="2084388"/>
            <a:ext cx="12321481" cy="9828212"/>
          </a:xfrm>
        </p:spPr>
        <p:txBody>
          <a:bodyPr/>
          <a:lstStyle/>
          <a:p>
            <a:r>
              <a:rPr lang="en-US" noProof="0" dirty="0" smtClean="0"/>
              <a:t>Revive ancient artefacts:</a:t>
            </a:r>
          </a:p>
          <a:p>
            <a:pPr lvl="1"/>
            <a:r>
              <a:rPr lang="en-US" dirty="0" smtClean="0"/>
              <a:t>Capture animation with real-time 3D-Scanner</a:t>
            </a:r>
            <a:endParaRPr lang="en-US" noProof="0" dirty="0" smtClean="0"/>
          </a:p>
          <a:p>
            <a:pPr lvl="1"/>
            <a:r>
              <a:rPr lang="en-US" noProof="0" dirty="0" smtClean="0"/>
              <a:t>Transfer </a:t>
            </a:r>
            <a:r>
              <a:rPr lang="en-US" noProof="0" dirty="0" smtClean="0"/>
              <a:t>animation </a:t>
            </a:r>
            <a:r>
              <a:rPr lang="en-US" noProof="0" dirty="0" smtClean="0"/>
              <a:t>to ancient </a:t>
            </a:r>
            <a:r>
              <a:rPr lang="en-US" noProof="0" dirty="0" smtClean="0"/>
              <a:t>artefact </a:t>
            </a:r>
            <a:endParaRPr lang="en-US" noProof="0" dirty="0" smtClean="0"/>
          </a:p>
          <a:p>
            <a:pPr lvl="2"/>
            <a:r>
              <a:rPr lang="en-US" dirty="0" smtClean="0"/>
              <a:t>Preserve identity</a:t>
            </a:r>
          </a:p>
          <a:p>
            <a:pPr lvl="2"/>
            <a:r>
              <a:rPr lang="en-US" dirty="0" smtClean="0"/>
              <a:t>VIDEO/DEMO</a:t>
            </a:r>
            <a:endParaRPr lang="en-US" dirty="0" smtClean="0"/>
          </a:p>
          <a:p>
            <a:pPr lvl="1"/>
            <a:endParaRPr lang="en-US" noProof="0" dirty="0"/>
          </a:p>
          <a:p>
            <a:endParaRPr lang="en-US" noProof="0" dirty="0"/>
          </a:p>
        </p:txBody>
      </p:sp>
      <p:sp>
        <p:nvSpPr>
          <p:cNvPr id="1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53096" y="12347575"/>
            <a:ext cx="13335000" cy="527050"/>
          </a:xfrm>
        </p:spPr>
        <p:txBody>
          <a:bodyPr/>
          <a:lstStyle/>
          <a:p>
            <a:r>
              <a:rPr lang="en-US" sz="1800" b="1" dirty="0"/>
              <a:t>Special Session on </a:t>
            </a:r>
            <a:r>
              <a:rPr lang="de-DE" sz="1800" b="1" dirty="0" smtClean="0"/>
              <a:t> </a:t>
            </a:r>
            <a:r>
              <a:rPr lang="de-DE" sz="1800" b="1" dirty="0"/>
              <a:t>Digital Imaging in Cultural </a:t>
            </a:r>
            <a:r>
              <a:rPr lang="de-DE" sz="1800" b="1" dirty="0" err="1" smtClean="0"/>
              <a:t>Heritage</a:t>
            </a:r>
            <a:endParaRPr lang="de-DE" sz="1800" b="1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2" y="11673800"/>
            <a:ext cx="726507" cy="72078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0" y="11636052"/>
            <a:ext cx="3245302" cy="74891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84" y="6307460"/>
            <a:ext cx="14473608" cy="397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5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Conclusion/Future Work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9000" y="2084388"/>
            <a:ext cx="10233248" cy="9828212"/>
          </a:xfrm>
        </p:spPr>
        <p:txBody>
          <a:bodyPr/>
          <a:lstStyle/>
          <a:p>
            <a:r>
              <a:rPr lang="en-US" dirty="0"/>
              <a:t>Foundation </a:t>
            </a:r>
            <a:r>
              <a:rPr lang="en-US" dirty="0" smtClean="0"/>
              <a:t>for </a:t>
            </a:r>
            <a:r>
              <a:rPr lang="en-US" dirty="0" smtClean="0"/>
              <a:t>applications:</a:t>
            </a:r>
          </a:p>
          <a:p>
            <a:pPr lvl="1"/>
            <a:r>
              <a:rPr lang="en-US" dirty="0" smtClean="0"/>
              <a:t>Dense inter surface mapping</a:t>
            </a:r>
            <a:endParaRPr lang="en-US" dirty="0"/>
          </a:p>
          <a:p>
            <a:pPr lvl="1"/>
            <a:r>
              <a:rPr lang="en-US" dirty="0" smtClean="0"/>
              <a:t>Robust Non-Rigid Registration</a:t>
            </a:r>
          </a:p>
          <a:p>
            <a:pPr marL="889000" lvl="1" indent="0">
              <a:buNone/>
            </a:pPr>
            <a:endParaRPr lang="en-US" dirty="0"/>
          </a:p>
          <a:p>
            <a:r>
              <a:rPr lang="en-US" dirty="0" smtClean="0"/>
              <a:t>Applications </a:t>
            </a:r>
            <a:r>
              <a:rPr lang="en-US" dirty="0" smtClean="0"/>
              <a:t>demonstrate:</a:t>
            </a:r>
          </a:p>
          <a:p>
            <a:pPr lvl="1"/>
            <a:r>
              <a:rPr lang="en-US" dirty="0" smtClean="0"/>
              <a:t>S</a:t>
            </a:r>
            <a:r>
              <a:rPr lang="de-DE" dirty="0" err="1" smtClean="0"/>
              <a:t>ymbiosis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different </a:t>
            </a:r>
            <a:r>
              <a:rPr lang="de-DE" dirty="0" err="1"/>
              <a:t>disciplines</a:t>
            </a:r>
            <a:r>
              <a:rPr lang="de-DE" dirty="0"/>
              <a:t> </a:t>
            </a:r>
            <a:endParaRPr lang="de-DE" dirty="0" smtClean="0"/>
          </a:p>
          <a:p>
            <a:pPr lvl="1"/>
            <a:r>
              <a:rPr lang="de-DE" dirty="0" err="1" smtClean="0"/>
              <a:t>Humanities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Computer Graphics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Explore further applications</a:t>
            </a:r>
          </a:p>
          <a:p>
            <a:pPr lvl="1"/>
            <a:r>
              <a:rPr lang="en-US" dirty="0" smtClean="0"/>
              <a:t>Present to larger </a:t>
            </a:r>
            <a:r>
              <a:rPr lang="en-US" dirty="0" smtClean="0"/>
              <a:t>audiences</a:t>
            </a:r>
            <a:endParaRPr lang="en-US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53096" y="12347575"/>
            <a:ext cx="13335000" cy="527050"/>
          </a:xfrm>
        </p:spPr>
        <p:txBody>
          <a:bodyPr/>
          <a:lstStyle/>
          <a:p>
            <a:r>
              <a:rPr lang="en-US" sz="1800" b="1" dirty="0"/>
              <a:t>Special Session on </a:t>
            </a:r>
            <a:r>
              <a:rPr lang="de-DE" sz="1800" b="1" dirty="0" smtClean="0"/>
              <a:t> </a:t>
            </a:r>
            <a:r>
              <a:rPr lang="de-DE" sz="1800" b="1" dirty="0"/>
              <a:t>Digital Imaging in Cultural </a:t>
            </a:r>
            <a:r>
              <a:rPr lang="de-DE" sz="1800" b="1" dirty="0" err="1" smtClean="0"/>
              <a:t>Heritage</a:t>
            </a:r>
            <a:endParaRPr lang="de-DE" sz="1800" b="1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2" y="11673800"/>
            <a:ext cx="726507" cy="72078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0" y="11636052"/>
            <a:ext cx="3245302" cy="748916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11122248" y="3139108"/>
            <a:ext cx="5861892" cy="6984776"/>
            <a:chOff x="10948988" y="2995092"/>
            <a:chExt cx="5861892" cy="6984776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75924" y="2995092"/>
              <a:ext cx="2234956" cy="3538276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9683" y="8378613"/>
              <a:ext cx="5826101" cy="1601255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9684" y="6604791"/>
              <a:ext cx="5841196" cy="1718893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8988" y="4507260"/>
              <a:ext cx="3588406" cy="2018012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8988" y="2995092"/>
              <a:ext cx="3586562" cy="1487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876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Work\Research\Publications\Archeology\slides\pictures\augustu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160" y="2203004"/>
            <a:ext cx="5395302" cy="878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2688686" y="9979868"/>
            <a:ext cx="2538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/>
              <a:t>Breuckmann</a:t>
            </a:r>
            <a:r>
              <a:rPr lang="de-DE" sz="1600" b="1" dirty="0" smtClean="0"/>
              <a:t> GmbH</a:t>
            </a:r>
            <a:r>
              <a:rPr lang="de-DE" dirty="0"/>
              <a:t> 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Overview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Building Blocks</a:t>
            </a:r>
          </a:p>
          <a:p>
            <a:pPr lvl="1"/>
            <a:r>
              <a:rPr lang="en-US" dirty="0" smtClean="0"/>
              <a:t>Acquisition and Reconstruction</a:t>
            </a:r>
          </a:p>
          <a:p>
            <a:pPr lvl="1"/>
            <a:r>
              <a:rPr lang="en-US" dirty="0" smtClean="0"/>
              <a:t>Rigid and Non-Rigid Registration</a:t>
            </a:r>
          </a:p>
          <a:p>
            <a:pPr lvl="1"/>
            <a:r>
              <a:rPr lang="en-US" dirty="0" smtClean="0"/>
              <a:t>Statistical Face Model</a:t>
            </a:r>
            <a:endParaRPr lang="en-US" dirty="0"/>
          </a:p>
          <a:p>
            <a:r>
              <a:rPr lang="en-US" dirty="0" smtClean="0"/>
              <a:t>Applications</a:t>
            </a:r>
          </a:p>
          <a:p>
            <a:pPr lvl="1"/>
            <a:r>
              <a:rPr lang="de-DE" dirty="0" smtClean="0"/>
              <a:t>Virtual Painting</a:t>
            </a:r>
            <a:endParaRPr lang="en-US" dirty="0" smtClean="0"/>
          </a:p>
          <a:p>
            <a:pPr lvl="1"/>
            <a:r>
              <a:rPr lang="de-DE" dirty="0" err="1" smtClean="0"/>
              <a:t>Visualizing</a:t>
            </a:r>
            <a:r>
              <a:rPr lang="de-DE" dirty="0" smtClean="0"/>
              <a:t> </a:t>
            </a:r>
            <a:r>
              <a:rPr lang="de-DE" dirty="0" err="1" smtClean="0"/>
              <a:t>Differences</a:t>
            </a:r>
            <a:r>
              <a:rPr lang="de-DE" dirty="0" smtClean="0"/>
              <a:t> in </a:t>
            </a:r>
            <a:r>
              <a:rPr lang="de-DE" dirty="0" err="1" smtClean="0"/>
              <a:t>Busts</a:t>
            </a:r>
            <a:endParaRPr lang="de-DE" dirty="0" smtClean="0"/>
          </a:p>
          <a:p>
            <a:pPr lvl="1"/>
            <a:r>
              <a:rPr lang="de-DE" dirty="0" smtClean="0"/>
              <a:t>Virtual Restoration </a:t>
            </a:r>
            <a:r>
              <a:rPr lang="de-DE" dirty="0" err="1" smtClean="0"/>
              <a:t>of</a:t>
            </a:r>
            <a:r>
              <a:rPr lang="de-DE" dirty="0"/>
              <a:t> </a:t>
            </a:r>
            <a:r>
              <a:rPr lang="de-DE" dirty="0" err="1" smtClean="0"/>
              <a:t>Artefacts</a:t>
            </a:r>
            <a:endParaRPr lang="de-DE" dirty="0" smtClean="0"/>
          </a:p>
          <a:p>
            <a:pPr lvl="1"/>
            <a:r>
              <a:rPr lang="de-DE" dirty="0" err="1" smtClean="0"/>
              <a:t>Augustification</a:t>
            </a:r>
            <a:r>
              <a:rPr lang="de-DE" dirty="0" smtClean="0"/>
              <a:t>/</a:t>
            </a:r>
            <a:r>
              <a:rPr lang="de-DE" dirty="0" smtClean="0"/>
              <a:t>Animation </a:t>
            </a:r>
            <a:r>
              <a:rPr lang="de-DE" dirty="0" err="1" smtClean="0"/>
              <a:t>Retargeting</a:t>
            </a:r>
            <a:endParaRPr lang="de-DE" dirty="0"/>
          </a:p>
          <a:p>
            <a:r>
              <a:rPr lang="de-DE" noProof="0" dirty="0" err="1" smtClean="0">
                <a:cs typeface="Times New Roman"/>
              </a:rPr>
              <a:t>Conclusion</a:t>
            </a:r>
            <a:r>
              <a:rPr lang="de-DE" noProof="0" dirty="0" smtClean="0">
                <a:cs typeface="Times New Roman"/>
              </a:rPr>
              <a:t>/Future </a:t>
            </a:r>
            <a:r>
              <a:rPr lang="de-DE" noProof="0" dirty="0" smtClean="0">
                <a:cs typeface="Times New Roman"/>
              </a:rPr>
              <a:t>Work</a:t>
            </a:r>
            <a:endParaRPr lang="en-US" noProof="0" dirty="0">
              <a:cs typeface="Times New Roman"/>
            </a:endParaRP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53096" y="12347575"/>
            <a:ext cx="13335000" cy="527050"/>
          </a:xfrm>
        </p:spPr>
        <p:txBody>
          <a:bodyPr/>
          <a:lstStyle/>
          <a:p>
            <a:r>
              <a:rPr lang="en-US" sz="1800" b="1" dirty="0"/>
              <a:t>Special Session on </a:t>
            </a:r>
            <a:r>
              <a:rPr lang="de-DE" sz="1800" b="1" dirty="0" smtClean="0"/>
              <a:t> </a:t>
            </a:r>
            <a:r>
              <a:rPr lang="de-DE" sz="1800" b="1" dirty="0"/>
              <a:t>Digital Imaging in Cultural </a:t>
            </a:r>
            <a:r>
              <a:rPr lang="de-DE" sz="1800" b="1" dirty="0" err="1" smtClean="0"/>
              <a:t>Heritage</a:t>
            </a:r>
            <a:endParaRPr lang="de-DE" sz="1800" b="1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2" y="11673800"/>
            <a:ext cx="726507" cy="72078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0" y="11636052"/>
            <a:ext cx="3245302" cy="7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8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9000" y="2084388"/>
            <a:ext cx="14625736" cy="9828212"/>
          </a:xfrm>
        </p:spPr>
        <p:txBody>
          <a:bodyPr/>
          <a:lstStyle/>
          <a:p>
            <a:r>
              <a:rPr lang="en-US" dirty="0" smtClean="0"/>
              <a:t>Conservation </a:t>
            </a:r>
            <a:r>
              <a:rPr lang="en-US" dirty="0"/>
              <a:t>and </a:t>
            </a:r>
            <a:r>
              <a:rPr lang="en-US" dirty="0" smtClean="0"/>
              <a:t>Analysis:</a:t>
            </a:r>
          </a:p>
          <a:p>
            <a:pPr lvl="1"/>
            <a:r>
              <a:rPr lang="en-US" dirty="0" smtClean="0"/>
              <a:t>Knowledge shapes understanding of history </a:t>
            </a:r>
          </a:p>
          <a:p>
            <a:pPr lvl="1"/>
            <a:r>
              <a:rPr lang="de-DE" dirty="0" err="1" smtClean="0"/>
              <a:t>Preserve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 smtClean="0"/>
              <a:t>generations</a:t>
            </a:r>
            <a:endParaRPr lang="en-US" dirty="0"/>
          </a:p>
          <a:p>
            <a:pPr marL="889000" lvl="1" indent="0">
              <a:buNone/>
            </a:pPr>
            <a:endParaRPr lang="en-US" dirty="0"/>
          </a:p>
          <a:p>
            <a:pPr marL="889000" lvl="1" indent="0">
              <a:buNone/>
            </a:pPr>
            <a:endParaRPr lang="en-US" dirty="0" smtClean="0"/>
          </a:p>
          <a:p>
            <a:r>
              <a:rPr lang="en-US" dirty="0" smtClean="0"/>
              <a:t>Communicate knowledge by means of entertainment/visualization</a:t>
            </a:r>
          </a:p>
          <a:p>
            <a:pPr lvl="1"/>
            <a:r>
              <a:rPr lang="de-DE" dirty="0" smtClean="0"/>
              <a:t>More </a:t>
            </a:r>
            <a:r>
              <a:rPr lang="de-DE" dirty="0" err="1" smtClean="0"/>
              <a:t>accessible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general</a:t>
            </a:r>
            <a:r>
              <a:rPr lang="de-DE" dirty="0" smtClean="0"/>
              <a:t> </a:t>
            </a:r>
            <a:r>
              <a:rPr lang="de-DE" dirty="0" err="1" smtClean="0"/>
              <a:t>public</a:t>
            </a:r>
            <a:endParaRPr lang="de-DE" dirty="0" smtClean="0"/>
          </a:p>
          <a:p>
            <a:pPr lvl="1"/>
            <a:r>
              <a:rPr lang="de-DE" dirty="0" smtClean="0"/>
              <a:t>Combine </a:t>
            </a:r>
            <a:r>
              <a:rPr lang="de-DE" dirty="0" err="1" smtClean="0"/>
              <a:t>Humanities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Computer G</a:t>
            </a:r>
            <a:r>
              <a:rPr lang="en-US" dirty="0" err="1" smtClean="0"/>
              <a:t>raphics</a:t>
            </a:r>
            <a:endParaRPr lang="en-US" dirty="0" smtClean="0"/>
          </a:p>
        </p:txBody>
      </p:sp>
      <p:sp>
        <p:nvSpPr>
          <p:cNvPr id="1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53096" y="12347575"/>
            <a:ext cx="13335000" cy="527050"/>
          </a:xfrm>
        </p:spPr>
        <p:txBody>
          <a:bodyPr/>
          <a:lstStyle/>
          <a:p>
            <a:r>
              <a:rPr lang="en-US" sz="1800" b="1" dirty="0"/>
              <a:t>Special Session on </a:t>
            </a:r>
            <a:r>
              <a:rPr lang="de-DE" sz="1800" b="1" dirty="0" smtClean="0"/>
              <a:t> </a:t>
            </a:r>
            <a:r>
              <a:rPr lang="de-DE" sz="1800" b="1" dirty="0"/>
              <a:t>Digital Imaging in Cultural </a:t>
            </a:r>
            <a:r>
              <a:rPr lang="de-DE" sz="1800" b="1" dirty="0" err="1" smtClean="0"/>
              <a:t>Heritage</a:t>
            </a:r>
            <a:endParaRPr lang="de-DE" sz="1800" b="1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2" y="11673800"/>
            <a:ext cx="726507" cy="72078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0" y="11636052"/>
            <a:ext cx="3245302" cy="748916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099" y="2211085"/>
            <a:ext cx="4112619" cy="2368183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099" y="8396495"/>
            <a:ext cx="4166853" cy="935301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100" y="6010871"/>
            <a:ext cx="4112618" cy="23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7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7072" y="533400"/>
            <a:ext cx="16705856" cy="995363"/>
          </a:xfrm>
        </p:spPr>
        <p:txBody>
          <a:bodyPr/>
          <a:lstStyle/>
          <a:p>
            <a:r>
              <a:rPr lang="en-US" noProof="0" dirty="0" smtClean="0"/>
              <a:t>Data </a:t>
            </a:r>
            <a:r>
              <a:rPr lang="en-US" dirty="0"/>
              <a:t>Acquisition - </a:t>
            </a:r>
            <a:r>
              <a:rPr lang="de-DE" dirty="0" smtClean="0"/>
              <a:t>„</a:t>
            </a:r>
            <a:r>
              <a:rPr lang="de-DE" dirty="0"/>
              <a:t>Antikensammlung“ Erlangen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9000" y="2084388"/>
            <a:ext cx="16002000" cy="5303192"/>
          </a:xfrm>
        </p:spPr>
        <p:txBody>
          <a:bodyPr/>
          <a:lstStyle/>
          <a:p>
            <a:r>
              <a:rPr lang="en-US" noProof="0" dirty="0" smtClean="0"/>
              <a:t>We started to scan busts of the famous emperor</a:t>
            </a:r>
          </a:p>
          <a:p>
            <a:pPr lvl="1"/>
            <a:r>
              <a:rPr lang="de-DE" b="1" dirty="0" err="1" smtClean="0"/>
              <a:t>Up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now</a:t>
            </a:r>
            <a:r>
              <a:rPr lang="de-DE" b="1" dirty="0" smtClean="0"/>
              <a:t>: </a:t>
            </a:r>
            <a:r>
              <a:rPr lang="de-DE" dirty="0" smtClean="0"/>
              <a:t>15 </a:t>
            </a:r>
            <a:r>
              <a:rPr lang="de-DE" dirty="0" err="1" smtClean="0"/>
              <a:t>busts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b="1" dirty="0" smtClean="0"/>
              <a:t>„Antikensammlung“ Erlangen</a:t>
            </a:r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largest</a:t>
            </a:r>
            <a:r>
              <a:rPr lang="de-DE" dirty="0" smtClean="0"/>
              <a:t> </a:t>
            </a:r>
            <a:r>
              <a:rPr lang="de-DE" dirty="0" err="1" smtClean="0"/>
              <a:t>collection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antiques</a:t>
            </a:r>
            <a:r>
              <a:rPr lang="de-DE" dirty="0" smtClean="0"/>
              <a:t> in Bavaria</a:t>
            </a:r>
          </a:p>
          <a:p>
            <a:pPr lvl="2"/>
            <a:r>
              <a:rPr lang="de-DE" dirty="0" smtClean="0"/>
              <a:t>Main </a:t>
            </a:r>
            <a:r>
              <a:rPr lang="de-DE" dirty="0" err="1" smtClean="0"/>
              <a:t>focus</a:t>
            </a:r>
            <a:r>
              <a:rPr lang="de-DE" dirty="0" smtClean="0"/>
              <a:t> on </a:t>
            </a:r>
            <a:r>
              <a:rPr lang="de-DE" dirty="0" err="1" smtClean="0"/>
              <a:t>Greek</a:t>
            </a:r>
            <a:r>
              <a:rPr lang="de-DE" dirty="0" smtClean="0"/>
              <a:t> and </a:t>
            </a:r>
            <a:r>
              <a:rPr lang="de-DE" dirty="0"/>
              <a:t>Roman </a:t>
            </a:r>
            <a:r>
              <a:rPr lang="de-DE" dirty="0" err="1" smtClean="0"/>
              <a:t>historical</a:t>
            </a:r>
            <a:r>
              <a:rPr lang="de-DE" dirty="0" smtClean="0"/>
              <a:t> </a:t>
            </a:r>
            <a:r>
              <a:rPr lang="de-DE" dirty="0" err="1" smtClean="0"/>
              <a:t>artefacts</a:t>
            </a:r>
            <a:endParaRPr lang="de-DE" dirty="0" smtClean="0"/>
          </a:p>
          <a:p>
            <a:pPr lvl="2"/>
            <a:r>
              <a:rPr lang="de-DE" dirty="0"/>
              <a:t>450 </a:t>
            </a:r>
            <a:r>
              <a:rPr lang="de-DE" dirty="0" err="1" smtClean="0"/>
              <a:t>plaster</a:t>
            </a:r>
            <a:r>
              <a:rPr lang="de-DE" dirty="0" smtClean="0"/>
              <a:t> </a:t>
            </a:r>
            <a:r>
              <a:rPr lang="de-DE" dirty="0" err="1" smtClean="0"/>
              <a:t>casts</a:t>
            </a:r>
            <a:r>
              <a:rPr lang="de-DE" dirty="0" smtClean="0"/>
              <a:t> and 900 </a:t>
            </a:r>
            <a:r>
              <a:rPr lang="de-DE" dirty="0" err="1"/>
              <a:t>artefacts</a:t>
            </a:r>
            <a:endParaRPr lang="de-DE" dirty="0" smtClean="0"/>
          </a:p>
          <a:p>
            <a:pPr lvl="1"/>
            <a:endParaRPr lang="de-DE" b="1" dirty="0"/>
          </a:p>
          <a:p>
            <a:pPr lvl="1"/>
            <a:r>
              <a:rPr lang="en-US" b="1" dirty="0" smtClean="0"/>
              <a:t>Goal:</a:t>
            </a:r>
            <a:r>
              <a:rPr lang="en-US" dirty="0" smtClean="0"/>
              <a:t> Gather data for conservation and analysis</a:t>
            </a:r>
            <a:endParaRPr lang="de-DE" b="1" dirty="0" smtClean="0"/>
          </a:p>
          <a:p>
            <a:pPr lvl="1"/>
            <a:endParaRPr lang="de-DE" b="1" dirty="0" smtClean="0"/>
          </a:p>
          <a:p>
            <a:pPr lvl="1"/>
            <a:endParaRPr lang="de-DE" b="1" dirty="0"/>
          </a:p>
          <a:p>
            <a:pPr lvl="1"/>
            <a:endParaRPr lang="en-US" noProof="0" dirty="0"/>
          </a:p>
        </p:txBody>
      </p:sp>
      <p:pic>
        <p:nvPicPr>
          <p:cNvPr id="2061" name="Picture 13" descr="D:\Work\Research\Publications\Archeology\slides\pictures\light_augustus5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44" y="7839389"/>
            <a:ext cx="3960440" cy="263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D:\Work\Research\Publications\Archeology\slides\pictures\light_augustus1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72" y="7839389"/>
            <a:ext cx="3960440" cy="263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D:\Work\Research\Publications\Archeology\slides\pictures\light_augustus4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016" y="7844903"/>
            <a:ext cx="3960440" cy="263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:\Work\Research\Publications\Archeology\slides\pictures\light_augustus6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488" y="7844903"/>
            <a:ext cx="3960440" cy="263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53096" y="12347575"/>
            <a:ext cx="13335000" cy="527050"/>
          </a:xfrm>
        </p:spPr>
        <p:txBody>
          <a:bodyPr/>
          <a:lstStyle/>
          <a:p>
            <a:r>
              <a:rPr lang="en-US" sz="1800" b="1" dirty="0"/>
              <a:t>Special Session on </a:t>
            </a:r>
            <a:r>
              <a:rPr lang="de-DE" sz="1800" b="1" dirty="0" smtClean="0"/>
              <a:t> </a:t>
            </a:r>
            <a:r>
              <a:rPr lang="de-DE" sz="1800" b="1" dirty="0"/>
              <a:t>Digital Imaging in Cultural </a:t>
            </a:r>
            <a:r>
              <a:rPr lang="de-DE" sz="1800" b="1" dirty="0" err="1" smtClean="0"/>
              <a:t>Heritage</a:t>
            </a:r>
            <a:endParaRPr lang="de-DE" sz="1800" b="1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2" y="11673800"/>
            <a:ext cx="726507" cy="72078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0" y="11636052"/>
            <a:ext cx="3245302" cy="7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5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Data Acquisition - Setup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9000" y="2084388"/>
            <a:ext cx="16002000" cy="982712"/>
          </a:xfrm>
        </p:spPr>
        <p:txBody>
          <a:bodyPr/>
          <a:lstStyle/>
          <a:p>
            <a:r>
              <a:rPr lang="en-US" noProof="0" dirty="0" smtClean="0"/>
              <a:t>We use a portable </a:t>
            </a:r>
            <a:r>
              <a:rPr lang="en-US" dirty="0"/>
              <a:t>s</a:t>
            </a:r>
            <a:r>
              <a:rPr lang="de-DE" dirty="0" err="1" smtClean="0"/>
              <a:t>tructured</a:t>
            </a:r>
            <a:r>
              <a:rPr lang="de-DE" dirty="0" smtClean="0"/>
              <a:t> light </a:t>
            </a:r>
            <a:r>
              <a:rPr lang="de-DE" dirty="0" err="1" smtClean="0"/>
              <a:t>scanner</a:t>
            </a:r>
            <a:endParaRPr lang="de-DE" dirty="0" smtClean="0"/>
          </a:p>
          <a:p>
            <a:pPr lvl="1"/>
            <a:r>
              <a:rPr lang="de-DE" dirty="0" smtClean="0"/>
              <a:t>DAVID SLS-1</a:t>
            </a:r>
          </a:p>
          <a:p>
            <a:pPr lvl="1"/>
            <a:r>
              <a:rPr lang="de-DE" dirty="0" smtClean="0"/>
              <a:t>High </a:t>
            </a:r>
            <a:r>
              <a:rPr lang="de-DE" dirty="0" err="1" smtClean="0"/>
              <a:t>quality</a:t>
            </a:r>
            <a:r>
              <a:rPr lang="de-DE" dirty="0" smtClean="0"/>
              <a:t> </a:t>
            </a:r>
            <a:r>
              <a:rPr lang="de-DE" dirty="0" err="1" smtClean="0"/>
              <a:t>reconstruction</a:t>
            </a:r>
            <a:r>
              <a:rPr lang="de-DE" dirty="0" smtClean="0"/>
              <a:t> (sub-millimeter </a:t>
            </a:r>
            <a:r>
              <a:rPr lang="de-DE" dirty="0" err="1" smtClean="0"/>
              <a:t>accuracy</a:t>
            </a:r>
            <a:r>
              <a:rPr lang="de-DE" dirty="0" smtClean="0"/>
              <a:t>)</a:t>
            </a:r>
          </a:p>
          <a:p>
            <a:pPr lvl="2"/>
            <a:r>
              <a:rPr lang="de-DE" dirty="0" err="1" smtClean="0"/>
              <a:t>Depends</a:t>
            </a:r>
            <a:r>
              <a:rPr lang="de-DE" dirty="0" smtClean="0"/>
              <a:t> on </a:t>
            </a:r>
            <a:r>
              <a:rPr lang="de-DE" dirty="0" err="1" smtClean="0"/>
              <a:t>size</a:t>
            </a:r>
            <a:r>
              <a:rPr lang="de-DE" dirty="0" smtClean="0"/>
              <a:t> 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scanned</a:t>
            </a:r>
            <a:r>
              <a:rPr lang="de-DE" dirty="0" smtClean="0"/>
              <a:t> </a:t>
            </a:r>
            <a:r>
              <a:rPr lang="de-DE" dirty="0" err="1" smtClean="0"/>
              <a:t>object</a:t>
            </a:r>
            <a:endParaRPr lang="de-DE" dirty="0" smtClean="0"/>
          </a:p>
          <a:p>
            <a:pPr lvl="1"/>
            <a:endParaRPr lang="de-DE" b="1" dirty="0" smtClean="0"/>
          </a:p>
          <a:p>
            <a:pPr lvl="1"/>
            <a:endParaRPr lang="de-DE" b="1" dirty="0"/>
          </a:p>
          <a:p>
            <a:pPr lvl="1"/>
            <a:endParaRPr lang="en-US" noProof="0" dirty="0"/>
          </a:p>
        </p:txBody>
      </p:sp>
      <p:pic>
        <p:nvPicPr>
          <p:cNvPr id="7" name="Picture 2" descr="D:\Work\Research\Publications\Archeology\slides\pictures\DSC_1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658" y="5862506"/>
            <a:ext cx="6408712" cy="426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2" y="11673800"/>
            <a:ext cx="726507" cy="72078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0" y="11636052"/>
            <a:ext cx="3245302" cy="748916"/>
          </a:xfrm>
          <a:prstGeom prst="rect">
            <a:avLst/>
          </a:prstGeom>
        </p:spPr>
      </p:pic>
      <p:sp>
        <p:nvSpPr>
          <p:cNvPr id="13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53096" y="12347575"/>
            <a:ext cx="13335000" cy="527050"/>
          </a:xfrm>
        </p:spPr>
        <p:txBody>
          <a:bodyPr/>
          <a:lstStyle/>
          <a:p>
            <a:r>
              <a:rPr lang="en-US" sz="1800" b="1" dirty="0"/>
              <a:t>Special Session on </a:t>
            </a:r>
            <a:r>
              <a:rPr lang="de-DE" sz="1800" b="1" dirty="0" smtClean="0"/>
              <a:t> </a:t>
            </a:r>
            <a:r>
              <a:rPr lang="de-DE" sz="1800" b="1" dirty="0"/>
              <a:t>Digital Imaging in Cultural </a:t>
            </a:r>
            <a:r>
              <a:rPr lang="de-DE" sz="1800" b="1" dirty="0" err="1" smtClean="0"/>
              <a:t>Heritage</a:t>
            </a:r>
            <a:endParaRPr lang="de-DE" sz="1800" b="1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418" y="5862506"/>
            <a:ext cx="7400366" cy="426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3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Work\Research\Publications\Archeology\slides\pictures\align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9686" y="4723284"/>
            <a:ext cx="2584264" cy="284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Work\Research\Publications\Archeology\slides\pictures\single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352" y="1770956"/>
            <a:ext cx="2375470" cy="284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Work\Research\Publications\Archeology\slides\pictures\single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838" y="1770957"/>
            <a:ext cx="2397907" cy="284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Work\Research\Publications\Archeology\slides\pictures\fus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9686" y="7785850"/>
            <a:ext cx="2684700" cy="284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Data Reconstruction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8999" y="2084388"/>
            <a:ext cx="11860769" cy="9828212"/>
          </a:xfrm>
        </p:spPr>
        <p:txBody>
          <a:bodyPr/>
          <a:lstStyle/>
          <a:p>
            <a:r>
              <a:rPr lang="en-US" noProof="0" dirty="0" smtClean="0"/>
              <a:t>Acquire multiple 3D-Scans</a:t>
            </a:r>
          </a:p>
          <a:p>
            <a:pPr lvl="1"/>
            <a:r>
              <a:rPr lang="en-US" dirty="0" smtClean="0"/>
              <a:t>Scans </a:t>
            </a:r>
            <a:r>
              <a:rPr lang="en-US" dirty="0" smtClean="0"/>
              <a:t>not </a:t>
            </a:r>
            <a:r>
              <a:rPr lang="en-US" dirty="0" smtClean="0"/>
              <a:t>in common coordinate frame</a:t>
            </a:r>
            <a:endParaRPr lang="en-US" noProof="0" dirty="0" smtClean="0"/>
          </a:p>
          <a:p>
            <a:pPr lvl="2"/>
            <a:r>
              <a:rPr lang="en-US" dirty="0" smtClean="0"/>
              <a:t>Compute </a:t>
            </a:r>
            <a:r>
              <a:rPr lang="en-US" dirty="0" smtClean="0"/>
              <a:t>best </a:t>
            </a:r>
            <a:r>
              <a:rPr lang="en-US" dirty="0" smtClean="0"/>
              <a:t>rigid alignment</a:t>
            </a:r>
          </a:p>
          <a:p>
            <a:pPr lvl="3"/>
            <a:r>
              <a:rPr lang="en-US" dirty="0" smtClean="0"/>
              <a:t>[Besl92, Chen92] </a:t>
            </a:r>
          </a:p>
          <a:p>
            <a:pPr lvl="1"/>
            <a:r>
              <a:rPr lang="en-US" dirty="0" smtClean="0"/>
              <a:t>Single </a:t>
            </a:r>
            <a:r>
              <a:rPr lang="en-US" dirty="0" smtClean="0"/>
              <a:t>watertight </a:t>
            </a:r>
            <a:r>
              <a:rPr lang="en-US" dirty="0" smtClean="0"/>
              <a:t>surface by merging scans</a:t>
            </a:r>
            <a:endParaRPr lang="en-US" dirty="0" smtClean="0"/>
          </a:p>
          <a:p>
            <a:pPr lvl="2"/>
            <a:r>
              <a:rPr lang="en-US" dirty="0" smtClean="0"/>
              <a:t>Poisson Surface Reconstruction</a:t>
            </a:r>
          </a:p>
          <a:p>
            <a:pPr lvl="3"/>
            <a:r>
              <a:rPr lang="de-DE" dirty="0" smtClean="0"/>
              <a:t>[</a:t>
            </a:r>
            <a:r>
              <a:rPr lang="en-US" dirty="0" err="1"/>
              <a:t>Kazhdan</a:t>
            </a:r>
            <a:r>
              <a:rPr lang="de-DE" dirty="0"/>
              <a:t>06</a:t>
            </a:r>
            <a:r>
              <a:rPr lang="de-DE" dirty="0" smtClean="0"/>
              <a:t>]</a:t>
            </a:r>
          </a:p>
          <a:p>
            <a:pPr marL="2667000" lvl="3" indent="0">
              <a:buNone/>
            </a:pPr>
            <a:endParaRPr lang="de-DE" dirty="0">
              <a:latin typeface="Times New Roman"/>
              <a:cs typeface="Times New Roman"/>
            </a:endParaRPr>
          </a:p>
          <a:p>
            <a:pPr marL="2667000" lvl="3" indent="0">
              <a:buNone/>
            </a:pPr>
            <a:endParaRPr lang="en-US" noProof="0" dirty="0" smtClean="0">
              <a:latin typeface="Times New Roman"/>
              <a:cs typeface="Times New Roman"/>
            </a:endParaRPr>
          </a:p>
          <a:p>
            <a:pPr marL="2667000" lvl="3" indent="0">
              <a:buNone/>
            </a:pPr>
            <a:endParaRPr lang="en-US" noProof="0" dirty="0" smtClean="0">
              <a:latin typeface="Times New Roman"/>
              <a:cs typeface="Times New Roman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4800" noProof="0" dirty="0" smtClean="0">
                <a:latin typeface="Times New Roman"/>
                <a:cs typeface="Times New Roman"/>
              </a:rPr>
              <a:t>High-Quality </a:t>
            </a:r>
            <a:r>
              <a:rPr lang="en-US" sz="4800" noProof="0" dirty="0" smtClean="0">
                <a:latin typeface="Times New Roman"/>
                <a:cs typeface="Times New Roman"/>
              </a:rPr>
              <a:t>3D-Reconstruction</a:t>
            </a:r>
            <a:endParaRPr lang="en-US" sz="4800" noProof="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2" y="11673800"/>
            <a:ext cx="726507" cy="72078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0" y="11636052"/>
            <a:ext cx="3245302" cy="748916"/>
          </a:xfrm>
          <a:prstGeom prst="rect">
            <a:avLst/>
          </a:prstGeom>
        </p:spPr>
      </p:pic>
      <p:sp>
        <p:nvSpPr>
          <p:cNvPr id="1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53096" y="12347575"/>
            <a:ext cx="13335000" cy="527050"/>
          </a:xfrm>
        </p:spPr>
        <p:txBody>
          <a:bodyPr/>
          <a:lstStyle/>
          <a:p>
            <a:r>
              <a:rPr lang="en-US" sz="1800" b="1" dirty="0"/>
              <a:t>Special Session on </a:t>
            </a:r>
            <a:r>
              <a:rPr lang="de-DE" sz="1800" b="1" dirty="0" smtClean="0"/>
              <a:t> </a:t>
            </a:r>
            <a:r>
              <a:rPr lang="de-DE" sz="1800" b="1" dirty="0"/>
              <a:t>Digital Imaging in Cultural </a:t>
            </a:r>
            <a:r>
              <a:rPr lang="de-DE" sz="1800" b="1" dirty="0" err="1" smtClean="0"/>
              <a:t>Heritage</a:t>
            </a:r>
            <a:endParaRPr lang="de-DE" sz="1800" b="1" dirty="0"/>
          </a:p>
        </p:txBody>
      </p:sp>
      <p:cxnSp>
        <p:nvCxnSpPr>
          <p:cNvPr id="11" name="Gerade Verbindung 5"/>
          <p:cNvCxnSpPr/>
          <p:nvPr/>
        </p:nvCxnSpPr>
        <p:spPr bwMode="auto">
          <a:xfrm flipV="1">
            <a:off x="14767734" y="4219228"/>
            <a:ext cx="435622" cy="751909"/>
          </a:xfrm>
          <a:prstGeom prst="line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63500" cap="rnd" cmpd="sng" algn="ctr">
            <a:solidFill>
              <a:srgbClr val="92D050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  <p:cxnSp>
        <p:nvCxnSpPr>
          <p:cNvPr id="15" name="Gerade Verbindung 5"/>
          <p:cNvCxnSpPr/>
          <p:nvPr/>
        </p:nvCxnSpPr>
        <p:spPr bwMode="auto">
          <a:xfrm flipH="1" flipV="1">
            <a:off x="13785750" y="4219228"/>
            <a:ext cx="509185" cy="751909"/>
          </a:xfrm>
          <a:prstGeom prst="line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63500" cap="rnd" cmpd="sng" algn="ctr">
            <a:solidFill>
              <a:srgbClr val="92D050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  <p:cxnSp>
        <p:nvCxnSpPr>
          <p:cNvPr id="16" name="Gerade Verbindung 5"/>
          <p:cNvCxnSpPr/>
          <p:nvPr/>
        </p:nvCxnSpPr>
        <p:spPr bwMode="auto">
          <a:xfrm flipH="1" flipV="1">
            <a:off x="14505830" y="7459588"/>
            <a:ext cx="1" cy="601137"/>
          </a:xfrm>
          <a:prstGeom prst="line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63500" cap="rnd" cmpd="sng" algn="ctr">
            <a:solidFill>
              <a:srgbClr val="92D050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426369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328" y="4651276"/>
            <a:ext cx="4853363" cy="621206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760" y="4747685"/>
            <a:ext cx="4994492" cy="621126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Reconstruction - Problem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1088" y="2084388"/>
            <a:ext cx="16633848" cy="2590906"/>
          </a:xfrm>
        </p:spPr>
        <p:txBody>
          <a:bodyPr/>
          <a:lstStyle/>
          <a:p>
            <a:r>
              <a:rPr lang="en-US" dirty="0" smtClean="0"/>
              <a:t>3D-Scans </a:t>
            </a:r>
            <a:r>
              <a:rPr lang="en-US" dirty="0"/>
              <a:t>have different topology</a:t>
            </a:r>
          </a:p>
          <a:p>
            <a:pPr lvl="1"/>
            <a:r>
              <a:rPr lang="en-US" dirty="0" smtClean="0"/>
              <a:t>No information about corresponding regions</a:t>
            </a:r>
          </a:p>
          <a:p>
            <a:pPr lvl="2"/>
            <a:r>
              <a:rPr lang="en-US" dirty="0" smtClean="0"/>
              <a:t>Which part of the model correspond to the nose, eyes, etc…</a:t>
            </a:r>
            <a:endParaRPr lang="de-DE" b="1" dirty="0" smtClean="0"/>
          </a:p>
          <a:p>
            <a:pPr lvl="1"/>
            <a:endParaRPr lang="en-US" noProof="0" dirty="0"/>
          </a:p>
        </p:txBody>
      </p:sp>
      <p:pic>
        <p:nvPicPr>
          <p:cNvPr id="18" name="Picture 4" descr="D:\Work\Research\Publications\Archeology\slides\pictures\fus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52" y="4867300"/>
            <a:ext cx="5650775" cy="598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erade Verbindung 5"/>
          <p:cNvCxnSpPr/>
          <p:nvPr/>
        </p:nvCxnSpPr>
        <p:spPr bwMode="auto">
          <a:xfrm flipH="1">
            <a:off x="3201368" y="7863810"/>
            <a:ext cx="5120297" cy="337679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63500" cap="rnd" cmpd="sng" algn="ctr">
            <a:solidFill>
              <a:srgbClr val="C00000"/>
            </a:solidFill>
            <a:prstDash val="solid"/>
            <a:round/>
            <a:headEnd type="triangle" w="lg" len="lg"/>
            <a:tailEnd type="none" w="med" len="med"/>
          </a:ln>
          <a:effectLst/>
        </p:spPr>
      </p:cxnSp>
      <p:sp>
        <p:nvSpPr>
          <p:cNvPr id="1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53096" y="12347575"/>
            <a:ext cx="13335000" cy="527050"/>
          </a:xfrm>
        </p:spPr>
        <p:txBody>
          <a:bodyPr/>
          <a:lstStyle/>
          <a:p>
            <a:r>
              <a:rPr lang="en-US" sz="1800" b="1" dirty="0"/>
              <a:t>Special Session on </a:t>
            </a:r>
            <a:r>
              <a:rPr lang="de-DE" sz="1800" b="1" dirty="0" smtClean="0"/>
              <a:t> </a:t>
            </a:r>
            <a:r>
              <a:rPr lang="de-DE" sz="1800" b="1" dirty="0"/>
              <a:t>Digital Imaging in Cultural </a:t>
            </a:r>
            <a:r>
              <a:rPr lang="de-DE" sz="1800" b="1" dirty="0" err="1" smtClean="0"/>
              <a:t>Heritage</a:t>
            </a:r>
            <a:endParaRPr lang="de-DE" sz="1800" b="1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2" y="11673800"/>
            <a:ext cx="726507" cy="72078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0" y="11636052"/>
            <a:ext cx="3245302" cy="748916"/>
          </a:xfrm>
          <a:prstGeom prst="rect">
            <a:avLst/>
          </a:prstGeom>
        </p:spPr>
      </p:pic>
      <p:cxnSp>
        <p:nvCxnSpPr>
          <p:cNvPr id="27" name="Gerade Verbindung 5"/>
          <p:cNvCxnSpPr/>
          <p:nvPr/>
        </p:nvCxnSpPr>
        <p:spPr bwMode="auto">
          <a:xfrm>
            <a:off x="9466064" y="9043764"/>
            <a:ext cx="5112568" cy="72008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63500" cap="rnd" cmpd="sng" algn="ctr">
            <a:solidFill>
              <a:srgbClr val="C00000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  <p:sp>
        <p:nvSpPr>
          <p:cNvPr id="37" name="Rechteck 36"/>
          <p:cNvSpPr/>
          <p:nvPr/>
        </p:nvSpPr>
        <p:spPr>
          <a:xfrm>
            <a:off x="6300068" y="7171556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  <a:endParaRPr lang="de-DE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11594509" y="8251676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  <a:endParaRPr lang="de-DE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6910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Rigid Registration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8999" y="2084388"/>
            <a:ext cx="11313369" cy="9828212"/>
          </a:xfrm>
        </p:spPr>
        <p:txBody>
          <a:bodyPr/>
          <a:lstStyle/>
          <a:p>
            <a:r>
              <a:rPr lang="en-US" noProof="0" dirty="0" smtClean="0"/>
              <a:t>We start with a sparse set of manually placed correspondences</a:t>
            </a:r>
          </a:p>
          <a:p>
            <a:pPr lvl="1"/>
            <a:r>
              <a:rPr lang="en-US" dirty="0" smtClean="0"/>
              <a:t>Template mask and 3D-Scan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Compute best rigid transformation </a:t>
            </a:r>
            <a:r>
              <a:rPr lang="en-US" dirty="0"/>
              <a:t>[</a:t>
            </a:r>
            <a:r>
              <a:rPr lang="de-DE" dirty="0"/>
              <a:t>Schönemann66</a:t>
            </a:r>
            <a:r>
              <a:rPr lang="en-US" dirty="0"/>
              <a:t>] </a:t>
            </a:r>
            <a:r>
              <a:rPr lang="en-US" dirty="0" smtClean="0"/>
              <a:t>and scaling</a:t>
            </a:r>
          </a:p>
          <a:p>
            <a:pPr lvl="1"/>
            <a:r>
              <a:rPr lang="en-US" noProof="0" dirty="0" smtClean="0"/>
              <a:t>Convert mask and 3D-Scan to a common coordinate system:</a:t>
            </a:r>
          </a:p>
          <a:p>
            <a:pPr lvl="2"/>
            <a:r>
              <a:rPr lang="en-US" dirty="0" smtClean="0"/>
              <a:t>Same orientation, position and scale</a:t>
            </a:r>
          </a:p>
        </p:txBody>
      </p:sp>
      <p:pic>
        <p:nvPicPr>
          <p:cNvPr id="4" name="Picture 2" descr="D:\Work\Research\Publications\Archeology\slides\pictures\template_mark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704" y="2819344"/>
            <a:ext cx="1779188" cy="243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Work\Research\Publications\Archeology\slides\pictures\st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842" y="5443364"/>
            <a:ext cx="370234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Work\Research\Publications\Archeology\slides\pictures\marker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2951" y="1802785"/>
            <a:ext cx="2933953" cy="342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53096" y="12347575"/>
            <a:ext cx="13335000" cy="527050"/>
          </a:xfrm>
        </p:spPr>
        <p:txBody>
          <a:bodyPr/>
          <a:lstStyle/>
          <a:p>
            <a:r>
              <a:rPr lang="en-US" sz="1800" b="1" dirty="0"/>
              <a:t>Special Session on </a:t>
            </a:r>
            <a:r>
              <a:rPr lang="de-DE" sz="1800" b="1" dirty="0" smtClean="0"/>
              <a:t> </a:t>
            </a:r>
            <a:r>
              <a:rPr lang="de-DE" sz="1800" b="1" dirty="0"/>
              <a:t>Digital Imaging in Cultural </a:t>
            </a:r>
            <a:r>
              <a:rPr lang="de-DE" sz="1800" b="1" dirty="0" err="1" smtClean="0"/>
              <a:t>Heritage</a:t>
            </a:r>
            <a:endParaRPr lang="de-DE" sz="1800" b="1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2" y="11673800"/>
            <a:ext cx="726507" cy="72078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0" y="11636052"/>
            <a:ext cx="3245302" cy="748916"/>
          </a:xfrm>
          <a:prstGeom prst="rect">
            <a:avLst/>
          </a:prstGeom>
        </p:spPr>
      </p:pic>
      <p:cxnSp>
        <p:nvCxnSpPr>
          <p:cNvPr id="15" name="Gerade Verbindung 5"/>
          <p:cNvCxnSpPr/>
          <p:nvPr/>
        </p:nvCxnSpPr>
        <p:spPr bwMode="auto">
          <a:xfrm flipV="1">
            <a:off x="14373862" y="4795292"/>
            <a:ext cx="435622" cy="751909"/>
          </a:xfrm>
          <a:prstGeom prst="line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63500" cap="rnd" cmpd="sng" algn="ctr">
            <a:solidFill>
              <a:srgbClr val="92D050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  <p:cxnSp>
        <p:nvCxnSpPr>
          <p:cNvPr id="16" name="Gerade Verbindung 5"/>
          <p:cNvCxnSpPr/>
          <p:nvPr/>
        </p:nvCxnSpPr>
        <p:spPr bwMode="auto">
          <a:xfrm flipH="1" flipV="1">
            <a:off x="13391878" y="4795292"/>
            <a:ext cx="509185" cy="751909"/>
          </a:xfrm>
          <a:prstGeom prst="line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63500" cap="rnd" cmpd="sng" algn="ctr">
            <a:solidFill>
              <a:srgbClr val="92D050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42077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Non-Rigid Registration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8998" y="2084388"/>
            <a:ext cx="11025338" cy="9828212"/>
          </a:xfrm>
        </p:spPr>
        <p:txBody>
          <a:bodyPr/>
          <a:lstStyle/>
          <a:p>
            <a:r>
              <a:rPr lang="en-US" dirty="0" smtClean="0"/>
              <a:t>Fit</a:t>
            </a:r>
            <a:r>
              <a:rPr lang="en-US" noProof="0" dirty="0" smtClean="0"/>
              <a:t> template mask using non-rigid surface registration</a:t>
            </a:r>
          </a:p>
          <a:p>
            <a:pPr lvl="1"/>
            <a:r>
              <a:rPr lang="en-US" dirty="0" smtClean="0"/>
              <a:t>Warp template such that it fits the input</a:t>
            </a:r>
          </a:p>
          <a:p>
            <a:pPr lvl="2"/>
            <a:r>
              <a:rPr lang="en-US" dirty="0"/>
              <a:t>Two steps [Süßmuth10</a:t>
            </a:r>
            <a:r>
              <a:rPr lang="en-US" dirty="0" smtClean="0"/>
              <a:t>]: </a:t>
            </a:r>
          </a:p>
          <a:p>
            <a:pPr lvl="3"/>
            <a:r>
              <a:rPr lang="en-US" noProof="0" dirty="0" smtClean="0"/>
              <a:t>Coarse Alignment</a:t>
            </a:r>
          </a:p>
          <a:p>
            <a:pPr lvl="4"/>
            <a:r>
              <a:rPr lang="en-US" dirty="0" smtClean="0"/>
              <a:t>Deformation Graph </a:t>
            </a:r>
            <a:r>
              <a:rPr lang="en-US" dirty="0"/>
              <a:t>[Sumner </a:t>
            </a:r>
            <a:r>
              <a:rPr lang="en-US" dirty="0" smtClean="0"/>
              <a:t>07</a:t>
            </a:r>
            <a:r>
              <a:rPr lang="en-US" dirty="0"/>
              <a:t>]</a:t>
            </a:r>
            <a:endParaRPr lang="en-US" dirty="0" smtClean="0"/>
          </a:p>
          <a:p>
            <a:pPr lvl="4"/>
            <a:r>
              <a:rPr lang="en-US" dirty="0" smtClean="0"/>
              <a:t>Fit to implicit function of target</a:t>
            </a:r>
          </a:p>
          <a:p>
            <a:pPr lvl="3"/>
            <a:r>
              <a:rPr lang="en-US" noProof="0" dirty="0" smtClean="0"/>
              <a:t>Fine Alignment</a:t>
            </a:r>
          </a:p>
          <a:p>
            <a:pPr lvl="4"/>
            <a:r>
              <a:rPr lang="en-US" dirty="0" smtClean="0"/>
              <a:t>Optimize vertex positions directly</a:t>
            </a:r>
          </a:p>
          <a:p>
            <a:pPr lvl="4"/>
            <a:r>
              <a:rPr lang="en-US" dirty="0" smtClean="0"/>
              <a:t>ARAP </a:t>
            </a:r>
            <a:r>
              <a:rPr lang="en-US" dirty="0"/>
              <a:t>R</a:t>
            </a:r>
            <a:r>
              <a:rPr lang="en-US" dirty="0" smtClean="0"/>
              <a:t>egularization </a:t>
            </a:r>
            <a:r>
              <a:rPr lang="de-DE" dirty="0"/>
              <a:t>[Sorkine07</a:t>
            </a:r>
            <a:r>
              <a:rPr lang="de-DE" dirty="0" smtClean="0"/>
              <a:t>]</a:t>
            </a:r>
            <a:endParaRPr lang="en-US" dirty="0" smtClean="0"/>
          </a:p>
          <a:p>
            <a:pPr lvl="4"/>
            <a:r>
              <a:rPr lang="en-US" noProof="0" dirty="0" smtClean="0"/>
              <a:t>Point-point distance measure</a:t>
            </a:r>
          </a:p>
        </p:txBody>
      </p:sp>
      <p:pic>
        <p:nvPicPr>
          <p:cNvPr id="2050" name="Picture 2" descr="D:\Work\Research\Publications\Archeology\slides\pictures\register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252" y="5162829"/>
            <a:ext cx="336249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Work\Research\Publications\Archeology\slides\pictures\sta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184" y="5018813"/>
            <a:ext cx="3463060" cy="444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Work\Research\Publications\Archeology\slides\pictures\dis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5036" y="2347020"/>
            <a:ext cx="2448416" cy="280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53096" y="12347575"/>
            <a:ext cx="13335000" cy="527050"/>
          </a:xfrm>
        </p:spPr>
        <p:txBody>
          <a:bodyPr/>
          <a:lstStyle/>
          <a:p>
            <a:r>
              <a:rPr lang="en-US" sz="1800" b="1" dirty="0"/>
              <a:t>Special Session on </a:t>
            </a:r>
            <a:r>
              <a:rPr lang="de-DE" sz="1800" b="1" dirty="0" smtClean="0"/>
              <a:t> </a:t>
            </a:r>
            <a:r>
              <a:rPr lang="de-DE" sz="1800" b="1" dirty="0"/>
              <a:t>Digital Imaging in Cultural </a:t>
            </a:r>
            <a:r>
              <a:rPr lang="de-DE" sz="1800" b="1" dirty="0" err="1" smtClean="0"/>
              <a:t>Heritage</a:t>
            </a:r>
            <a:endParaRPr lang="de-DE" sz="1800" b="1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2" y="11673800"/>
            <a:ext cx="726507" cy="72078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0" y="11636052"/>
            <a:ext cx="3245302" cy="748916"/>
          </a:xfrm>
          <a:prstGeom prst="rect">
            <a:avLst/>
          </a:prstGeom>
        </p:spPr>
      </p:pic>
      <p:cxnSp>
        <p:nvCxnSpPr>
          <p:cNvPr id="11" name="Gerade Verbindung 5"/>
          <p:cNvCxnSpPr/>
          <p:nvPr/>
        </p:nvCxnSpPr>
        <p:spPr bwMode="auto">
          <a:xfrm flipH="1">
            <a:off x="13433180" y="7755117"/>
            <a:ext cx="936104" cy="0"/>
          </a:xfrm>
          <a:prstGeom prst="line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63500" cap="rnd" cmpd="sng" algn="ctr">
            <a:solidFill>
              <a:srgbClr val="92D050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72164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arissa-Design">
      <a:majorFont>
        <a:latin typeface="Constantia"/>
        <a:ea typeface="ＭＳ Ｐゴシック"/>
        <a:cs typeface=""/>
      </a:majorFont>
      <a:minorFont>
        <a:latin typeface="Helvetica Neue Light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ages>0</Pages>
  <Words>725</Words>
  <Characters>0</Characters>
  <Application>Microsoft Office PowerPoint</Application>
  <PresentationFormat>Benutzerdefiniert</PresentationFormat>
  <Lines>0</Lines>
  <Paragraphs>164</Paragraphs>
  <Slides>18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7" baseType="lpstr">
      <vt:lpstr>ＭＳ Ｐゴシック</vt:lpstr>
      <vt:lpstr>Arial</vt:lpstr>
      <vt:lpstr>Calibri</vt:lpstr>
      <vt:lpstr>Constantia</vt:lpstr>
      <vt:lpstr>Gill Sans</vt:lpstr>
      <vt:lpstr>Helvetica Neue Light</vt:lpstr>
      <vt:lpstr>Times New Roman</vt:lpstr>
      <vt:lpstr>Wingdings</vt:lpstr>
      <vt:lpstr>Larissa-Design</vt:lpstr>
      <vt:lpstr>PowerPoint-Präsentation</vt:lpstr>
      <vt:lpstr>Overview</vt:lpstr>
      <vt:lpstr>Motivation</vt:lpstr>
      <vt:lpstr>Data Acquisition - „Antikensammlung“ Erlangen</vt:lpstr>
      <vt:lpstr>Data Acquisition - Setup</vt:lpstr>
      <vt:lpstr>Data Reconstruction</vt:lpstr>
      <vt:lpstr>Data Reconstruction - Problem</vt:lpstr>
      <vt:lpstr>Rigid Registration</vt:lpstr>
      <vt:lpstr>Non-Rigid Registration</vt:lpstr>
      <vt:lpstr>Non-Rigid Registration - Result</vt:lpstr>
      <vt:lpstr>Statistical Face Model</vt:lpstr>
      <vt:lpstr>Applications - Virtual Painting</vt:lpstr>
      <vt:lpstr>Applications - Virtual Painting</vt:lpstr>
      <vt:lpstr>Applications - Visualizing Differences in Busts</vt:lpstr>
      <vt:lpstr>Applications - Virtual Restoration of Artefacts</vt:lpstr>
      <vt:lpstr>Applications - Augustification</vt:lpstr>
      <vt:lpstr>Applications - Animation Retargeting</vt:lpstr>
      <vt:lpstr>Conclusion/Future Work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Jochen Suessmuth</dc:creator>
  <cp:lastModifiedBy>simizoll</cp:lastModifiedBy>
  <cp:revision>366</cp:revision>
  <cp:lastPrinted>2013-02-27T16:46:26Z</cp:lastPrinted>
  <dcterms:created xsi:type="dcterms:W3CDTF">2010-05-20T07:03:15Z</dcterms:created>
  <dcterms:modified xsi:type="dcterms:W3CDTF">2013-07-21T08:04:25Z</dcterms:modified>
</cp:coreProperties>
</file>