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94b336b5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94b336b5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a407ca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a407ca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94b336b56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94b336b56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94b336b5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94b336b5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a79fd39b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8a79fd39b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94b336b5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94b336b5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94b336b5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94b336b5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8a79fd39b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8a79fd39b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94b336b56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94b336b5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8a79fd39b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8a79fd39b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88fc06d8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88fc06d8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8a79fd39b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8a79fd39b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94b336b56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94b336b56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8a79fd39b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8a79fd39b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8a79fd39b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58a79fd39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8a79fd39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58a79fd39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594b336b56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594b336b56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58a79fd39b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58a79fd39b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94b336b56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94b336b56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594b336b56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594b336b56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5daa6c09d8_8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5daa6c09d8_8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94b336b5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94b336b5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594b336b56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594b336b56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594b336b56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594b336b56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594b336b56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594b336b56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594b336b56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594b336b56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594b336b56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594b336b56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594b336b56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594b336b56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594b336b56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594b336b56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5986e2dc06_9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5986e2dc06_9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58a79fd39b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58a79fd39b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5986e2dc06_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5986e2dc06_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94b336b5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94b336b5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5986e2dc06_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5986e2dc06_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5986e2dc06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5986e2dc06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588fc06d8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588fc06d8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594b336b56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594b336b56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594b336b56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594b336b56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5db3ef0c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5db3ef0c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5ef050cb7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5ef050cb7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5db3ef0c8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5db3ef0c8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5ef050cb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5ef050cb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5ef050cb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5ef050cb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4b336b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4b336b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5ef4b1cb7a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5ef4b1cb7a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5db3ef0c8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5db3ef0c8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5db3ef0c8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5db3ef0c8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5ef050cb7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5ef050cb7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5ef050cb7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5ef050cb7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5ef050cb7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5ef050cb7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5ef050cb7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5ef050cb7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5ef4b1cb7a_1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5ef4b1cb7a_1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5db3ef0c8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5db3ef0c8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5db3ef0c8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5db3ef0c8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385f78f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385f78f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5ef050cb7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5ef050cb7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5ef050cb7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5ef050cb7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5ef050cb7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5ef050cb7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5ef050cb7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5ef050cb7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5ef4b1cb7a_1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5ef4b1cb7a_1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5db3ef0c8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5db3ef0c8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5db3ef0c8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5db3ef0c8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5ef050cb7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5ef050cb7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5ef050cb7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5ef050cb7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5ef050cb7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5ef050cb7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94b336b5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94b336b5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5ef050cb7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5ef050cb7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5ef4b1cb7a_1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5ef4b1cb7a_1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5db3ef0c8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5db3ef0c8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5ef4b1cb7a_1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5ef4b1cb7a_1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5ef4b1cb7a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5ef4b1cb7a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94b336b5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94b336b5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4b336b5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4b336b5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5" Type="http://schemas.openxmlformats.org/officeDocument/2006/relationships/image" Target="../media/image2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1" Type="http://schemas.openxmlformats.org/officeDocument/2006/relationships/image" Target="../media/image38.png"/><Relationship Id="rId10" Type="http://schemas.openxmlformats.org/officeDocument/2006/relationships/image" Target="../media/image16.png"/><Relationship Id="rId12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1" Type="http://schemas.openxmlformats.org/officeDocument/2006/relationships/image" Target="../media/image38.png"/><Relationship Id="rId10" Type="http://schemas.openxmlformats.org/officeDocument/2006/relationships/image" Target="../media/image16.png"/><Relationship Id="rId12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1" Type="http://schemas.openxmlformats.org/officeDocument/2006/relationships/image" Target="../media/image38.png"/><Relationship Id="rId10" Type="http://schemas.openxmlformats.org/officeDocument/2006/relationships/image" Target="../media/image16.png"/><Relationship Id="rId12" Type="http://schemas.openxmlformats.org/officeDocument/2006/relationships/image" Target="../media/image18.png"/><Relationship Id="rId9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3" Type="http://schemas.openxmlformats.org/officeDocument/2006/relationships/image" Target="../media/image38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3" Type="http://schemas.openxmlformats.org/officeDocument/2006/relationships/image" Target="../media/image38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3.png"/><Relationship Id="rId13" Type="http://schemas.openxmlformats.org/officeDocument/2006/relationships/image" Target="../media/image2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5" Type="http://schemas.openxmlformats.org/officeDocument/2006/relationships/image" Target="../media/image38.png"/><Relationship Id="rId14" Type="http://schemas.openxmlformats.org/officeDocument/2006/relationships/image" Target="../media/image16.png"/><Relationship Id="rId16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2.png"/><Relationship Id="rId13" Type="http://schemas.openxmlformats.org/officeDocument/2006/relationships/image" Target="../media/image15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Relationship Id="rId15" Type="http://schemas.openxmlformats.org/officeDocument/2006/relationships/image" Target="../media/image29.png"/><Relationship Id="rId14" Type="http://schemas.openxmlformats.org/officeDocument/2006/relationships/image" Target="../media/image11.png"/><Relationship Id="rId17" Type="http://schemas.openxmlformats.org/officeDocument/2006/relationships/image" Target="../media/image16.png"/><Relationship Id="rId16" Type="http://schemas.openxmlformats.org/officeDocument/2006/relationships/image" Target="../media/image20.png"/><Relationship Id="rId5" Type="http://schemas.openxmlformats.org/officeDocument/2006/relationships/image" Target="../media/image19.png"/><Relationship Id="rId19" Type="http://schemas.openxmlformats.org/officeDocument/2006/relationships/image" Target="../media/image18.png"/><Relationship Id="rId6" Type="http://schemas.openxmlformats.org/officeDocument/2006/relationships/image" Target="../media/image8.png"/><Relationship Id="rId18" Type="http://schemas.openxmlformats.org/officeDocument/2006/relationships/image" Target="../media/image38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22.png"/><Relationship Id="rId10" Type="http://schemas.openxmlformats.org/officeDocument/2006/relationships/image" Target="../media/image28.png"/><Relationship Id="rId13" Type="http://schemas.openxmlformats.org/officeDocument/2006/relationships/image" Target="../media/image23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15.png"/><Relationship Id="rId14" Type="http://schemas.openxmlformats.org/officeDocument/2006/relationships/image" Target="../media/image30.png"/><Relationship Id="rId17" Type="http://schemas.openxmlformats.org/officeDocument/2006/relationships/image" Target="../media/image29.png"/><Relationship Id="rId16" Type="http://schemas.openxmlformats.org/officeDocument/2006/relationships/image" Target="../media/image11.png"/><Relationship Id="rId5" Type="http://schemas.openxmlformats.org/officeDocument/2006/relationships/image" Target="../media/image10.png"/><Relationship Id="rId19" Type="http://schemas.openxmlformats.org/officeDocument/2006/relationships/image" Target="../media/image38.png"/><Relationship Id="rId6" Type="http://schemas.openxmlformats.org/officeDocument/2006/relationships/image" Target="../media/image19.png"/><Relationship Id="rId18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11" Type="http://schemas.openxmlformats.org/officeDocument/2006/relationships/image" Target="../media/image22.png"/><Relationship Id="rId10" Type="http://schemas.openxmlformats.org/officeDocument/2006/relationships/image" Target="../media/image28.png"/><Relationship Id="rId13" Type="http://schemas.openxmlformats.org/officeDocument/2006/relationships/image" Target="../media/image23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15.png"/><Relationship Id="rId14" Type="http://schemas.openxmlformats.org/officeDocument/2006/relationships/image" Target="../media/image30.png"/><Relationship Id="rId17" Type="http://schemas.openxmlformats.org/officeDocument/2006/relationships/image" Target="../media/image29.png"/><Relationship Id="rId16" Type="http://schemas.openxmlformats.org/officeDocument/2006/relationships/image" Target="../media/image11.png"/><Relationship Id="rId5" Type="http://schemas.openxmlformats.org/officeDocument/2006/relationships/image" Target="../media/image10.png"/><Relationship Id="rId19" Type="http://schemas.openxmlformats.org/officeDocument/2006/relationships/image" Target="../media/image38.png"/><Relationship Id="rId6" Type="http://schemas.openxmlformats.org/officeDocument/2006/relationships/image" Target="../media/image19.png"/><Relationship Id="rId18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11" Type="http://schemas.openxmlformats.org/officeDocument/2006/relationships/image" Target="../media/image16.png"/><Relationship Id="rId10" Type="http://schemas.openxmlformats.org/officeDocument/2006/relationships/image" Target="../media/image28.png"/><Relationship Id="rId13" Type="http://schemas.openxmlformats.org/officeDocument/2006/relationships/image" Target="../media/image26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30.png"/><Relationship Id="rId14" Type="http://schemas.openxmlformats.org/officeDocument/2006/relationships/image" Target="../media/image23.png"/><Relationship Id="rId17" Type="http://schemas.openxmlformats.org/officeDocument/2006/relationships/image" Target="../media/image11.png"/><Relationship Id="rId16" Type="http://schemas.openxmlformats.org/officeDocument/2006/relationships/image" Target="../media/image15.png"/><Relationship Id="rId5" Type="http://schemas.openxmlformats.org/officeDocument/2006/relationships/image" Target="../media/image10.png"/><Relationship Id="rId19" Type="http://schemas.openxmlformats.org/officeDocument/2006/relationships/image" Target="../media/image18.png"/><Relationship Id="rId6" Type="http://schemas.openxmlformats.org/officeDocument/2006/relationships/image" Target="../media/image19.png"/><Relationship Id="rId18" Type="http://schemas.openxmlformats.org/officeDocument/2006/relationships/image" Target="../media/image38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11" Type="http://schemas.openxmlformats.org/officeDocument/2006/relationships/image" Target="../media/image16.png"/><Relationship Id="rId22" Type="http://schemas.openxmlformats.org/officeDocument/2006/relationships/image" Target="../media/image18.png"/><Relationship Id="rId10" Type="http://schemas.openxmlformats.org/officeDocument/2006/relationships/image" Target="../media/image28.png"/><Relationship Id="rId21" Type="http://schemas.openxmlformats.org/officeDocument/2006/relationships/image" Target="../media/image38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22.png"/><Relationship Id="rId14" Type="http://schemas.openxmlformats.org/officeDocument/2006/relationships/image" Target="../media/image33.png"/><Relationship Id="rId17" Type="http://schemas.openxmlformats.org/officeDocument/2006/relationships/image" Target="../media/image23.png"/><Relationship Id="rId16" Type="http://schemas.openxmlformats.org/officeDocument/2006/relationships/image" Target="../media/image26.png"/><Relationship Id="rId5" Type="http://schemas.openxmlformats.org/officeDocument/2006/relationships/image" Target="../media/image10.png"/><Relationship Id="rId19" Type="http://schemas.openxmlformats.org/officeDocument/2006/relationships/image" Target="../media/image15.png"/><Relationship Id="rId6" Type="http://schemas.openxmlformats.org/officeDocument/2006/relationships/image" Target="../media/image19.png"/><Relationship Id="rId18" Type="http://schemas.openxmlformats.org/officeDocument/2006/relationships/image" Target="../media/image30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11" Type="http://schemas.openxmlformats.org/officeDocument/2006/relationships/image" Target="../media/image16.png"/><Relationship Id="rId22" Type="http://schemas.openxmlformats.org/officeDocument/2006/relationships/image" Target="../media/image18.png"/><Relationship Id="rId10" Type="http://schemas.openxmlformats.org/officeDocument/2006/relationships/image" Target="../media/image28.png"/><Relationship Id="rId21" Type="http://schemas.openxmlformats.org/officeDocument/2006/relationships/image" Target="../media/image38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22.png"/><Relationship Id="rId14" Type="http://schemas.openxmlformats.org/officeDocument/2006/relationships/image" Target="../media/image33.png"/><Relationship Id="rId17" Type="http://schemas.openxmlformats.org/officeDocument/2006/relationships/image" Target="../media/image23.png"/><Relationship Id="rId16" Type="http://schemas.openxmlformats.org/officeDocument/2006/relationships/image" Target="../media/image26.png"/><Relationship Id="rId5" Type="http://schemas.openxmlformats.org/officeDocument/2006/relationships/image" Target="../media/image10.png"/><Relationship Id="rId19" Type="http://schemas.openxmlformats.org/officeDocument/2006/relationships/image" Target="../media/image15.png"/><Relationship Id="rId6" Type="http://schemas.openxmlformats.org/officeDocument/2006/relationships/image" Target="../media/image19.png"/><Relationship Id="rId18" Type="http://schemas.openxmlformats.org/officeDocument/2006/relationships/image" Target="../media/image30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6.png"/><Relationship Id="rId22" Type="http://schemas.openxmlformats.org/officeDocument/2006/relationships/image" Target="../media/image38.png"/><Relationship Id="rId10" Type="http://schemas.openxmlformats.org/officeDocument/2006/relationships/image" Target="../media/image28.png"/><Relationship Id="rId21" Type="http://schemas.openxmlformats.org/officeDocument/2006/relationships/image" Target="../media/image11.png"/><Relationship Id="rId13" Type="http://schemas.openxmlformats.org/officeDocument/2006/relationships/image" Target="../media/image31.png"/><Relationship Id="rId24" Type="http://schemas.openxmlformats.org/officeDocument/2006/relationships/image" Target="../media/image29.png"/><Relationship Id="rId12" Type="http://schemas.openxmlformats.org/officeDocument/2006/relationships/image" Target="../media/image34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7" Type="http://schemas.openxmlformats.org/officeDocument/2006/relationships/image" Target="../media/image26.png"/><Relationship Id="rId16" Type="http://schemas.openxmlformats.org/officeDocument/2006/relationships/image" Target="../media/image22.png"/><Relationship Id="rId5" Type="http://schemas.openxmlformats.org/officeDocument/2006/relationships/image" Target="../media/image10.png"/><Relationship Id="rId19" Type="http://schemas.openxmlformats.org/officeDocument/2006/relationships/image" Target="../media/image30.png"/><Relationship Id="rId6" Type="http://schemas.openxmlformats.org/officeDocument/2006/relationships/image" Target="../media/image19.png"/><Relationship Id="rId18" Type="http://schemas.openxmlformats.org/officeDocument/2006/relationships/image" Target="../media/image23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6.png"/><Relationship Id="rId22" Type="http://schemas.openxmlformats.org/officeDocument/2006/relationships/image" Target="../media/image38.png"/><Relationship Id="rId10" Type="http://schemas.openxmlformats.org/officeDocument/2006/relationships/image" Target="../media/image28.png"/><Relationship Id="rId21" Type="http://schemas.openxmlformats.org/officeDocument/2006/relationships/image" Target="../media/image11.png"/><Relationship Id="rId13" Type="http://schemas.openxmlformats.org/officeDocument/2006/relationships/image" Target="../media/image31.png"/><Relationship Id="rId24" Type="http://schemas.openxmlformats.org/officeDocument/2006/relationships/image" Target="../media/image29.png"/><Relationship Id="rId12" Type="http://schemas.openxmlformats.org/officeDocument/2006/relationships/image" Target="../media/image34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7" Type="http://schemas.openxmlformats.org/officeDocument/2006/relationships/image" Target="../media/image26.png"/><Relationship Id="rId16" Type="http://schemas.openxmlformats.org/officeDocument/2006/relationships/image" Target="../media/image22.png"/><Relationship Id="rId5" Type="http://schemas.openxmlformats.org/officeDocument/2006/relationships/image" Target="../media/image10.png"/><Relationship Id="rId19" Type="http://schemas.openxmlformats.org/officeDocument/2006/relationships/image" Target="../media/image30.png"/><Relationship Id="rId6" Type="http://schemas.openxmlformats.org/officeDocument/2006/relationships/image" Target="../media/image19.png"/><Relationship Id="rId18" Type="http://schemas.openxmlformats.org/officeDocument/2006/relationships/image" Target="../media/image23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6.png"/><Relationship Id="rId22" Type="http://schemas.openxmlformats.org/officeDocument/2006/relationships/image" Target="../media/image38.png"/><Relationship Id="rId10" Type="http://schemas.openxmlformats.org/officeDocument/2006/relationships/image" Target="../media/image28.png"/><Relationship Id="rId21" Type="http://schemas.openxmlformats.org/officeDocument/2006/relationships/image" Target="../media/image11.png"/><Relationship Id="rId13" Type="http://schemas.openxmlformats.org/officeDocument/2006/relationships/image" Target="../media/image31.png"/><Relationship Id="rId24" Type="http://schemas.openxmlformats.org/officeDocument/2006/relationships/image" Target="../media/image29.png"/><Relationship Id="rId12" Type="http://schemas.openxmlformats.org/officeDocument/2006/relationships/image" Target="../media/image34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7" Type="http://schemas.openxmlformats.org/officeDocument/2006/relationships/image" Target="../media/image26.png"/><Relationship Id="rId16" Type="http://schemas.openxmlformats.org/officeDocument/2006/relationships/image" Target="../media/image22.png"/><Relationship Id="rId5" Type="http://schemas.openxmlformats.org/officeDocument/2006/relationships/image" Target="../media/image10.png"/><Relationship Id="rId19" Type="http://schemas.openxmlformats.org/officeDocument/2006/relationships/image" Target="../media/image30.png"/><Relationship Id="rId6" Type="http://schemas.openxmlformats.org/officeDocument/2006/relationships/image" Target="../media/image19.png"/><Relationship Id="rId18" Type="http://schemas.openxmlformats.org/officeDocument/2006/relationships/image" Target="../media/image23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6.png"/><Relationship Id="rId22" Type="http://schemas.openxmlformats.org/officeDocument/2006/relationships/image" Target="../media/image38.png"/><Relationship Id="rId10" Type="http://schemas.openxmlformats.org/officeDocument/2006/relationships/image" Target="../media/image28.png"/><Relationship Id="rId21" Type="http://schemas.openxmlformats.org/officeDocument/2006/relationships/image" Target="../media/image11.png"/><Relationship Id="rId13" Type="http://schemas.openxmlformats.org/officeDocument/2006/relationships/image" Target="../media/image31.png"/><Relationship Id="rId24" Type="http://schemas.openxmlformats.org/officeDocument/2006/relationships/image" Target="../media/image29.png"/><Relationship Id="rId12" Type="http://schemas.openxmlformats.org/officeDocument/2006/relationships/image" Target="../media/image34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7" Type="http://schemas.openxmlformats.org/officeDocument/2006/relationships/image" Target="../media/image26.png"/><Relationship Id="rId16" Type="http://schemas.openxmlformats.org/officeDocument/2006/relationships/image" Target="../media/image22.png"/><Relationship Id="rId5" Type="http://schemas.openxmlformats.org/officeDocument/2006/relationships/image" Target="../media/image10.png"/><Relationship Id="rId19" Type="http://schemas.openxmlformats.org/officeDocument/2006/relationships/image" Target="../media/image30.png"/><Relationship Id="rId6" Type="http://schemas.openxmlformats.org/officeDocument/2006/relationships/image" Target="../media/image19.png"/><Relationship Id="rId18" Type="http://schemas.openxmlformats.org/officeDocument/2006/relationships/image" Target="../media/image23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16.png"/><Relationship Id="rId22" Type="http://schemas.openxmlformats.org/officeDocument/2006/relationships/image" Target="../media/image38.png"/><Relationship Id="rId10" Type="http://schemas.openxmlformats.org/officeDocument/2006/relationships/image" Target="../media/image28.png"/><Relationship Id="rId21" Type="http://schemas.openxmlformats.org/officeDocument/2006/relationships/image" Target="../media/image11.png"/><Relationship Id="rId13" Type="http://schemas.openxmlformats.org/officeDocument/2006/relationships/image" Target="../media/image31.png"/><Relationship Id="rId24" Type="http://schemas.openxmlformats.org/officeDocument/2006/relationships/image" Target="../media/image29.png"/><Relationship Id="rId12" Type="http://schemas.openxmlformats.org/officeDocument/2006/relationships/image" Target="../media/image34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7" Type="http://schemas.openxmlformats.org/officeDocument/2006/relationships/image" Target="../media/image26.png"/><Relationship Id="rId16" Type="http://schemas.openxmlformats.org/officeDocument/2006/relationships/image" Target="../media/image22.png"/><Relationship Id="rId5" Type="http://schemas.openxmlformats.org/officeDocument/2006/relationships/image" Target="../media/image10.png"/><Relationship Id="rId19" Type="http://schemas.openxmlformats.org/officeDocument/2006/relationships/image" Target="../media/image30.png"/><Relationship Id="rId6" Type="http://schemas.openxmlformats.org/officeDocument/2006/relationships/image" Target="../media/image19.png"/><Relationship Id="rId18" Type="http://schemas.openxmlformats.org/officeDocument/2006/relationships/image" Target="../media/image23.png"/><Relationship Id="rId7" Type="http://schemas.openxmlformats.org/officeDocument/2006/relationships/image" Target="../media/image8.png"/><Relationship Id="rId8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4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4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4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drive.google.com/file/d/1Zt4lPMXkW-0WSLmGEouEOU7k0DywHHdb/view" TargetMode="External"/><Relationship Id="rId4" Type="http://schemas.openxmlformats.org/officeDocument/2006/relationships/image" Target="../media/image4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://drive.google.com/file/d/1rwcGm3T0v2-NzURYDJzv27vOAKjg_Txq/view" TargetMode="External"/><Relationship Id="rId4" Type="http://schemas.openxmlformats.org/officeDocument/2006/relationships/image" Target="../media/image4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5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://drive.google.com/file/d/1mLQYY2hVlROmnGuvWa_HF4gQP8DxIEe0/view" TargetMode="External"/><Relationship Id="rId4" Type="http://schemas.openxmlformats.org/officeDocument/2006/relationships/image" Target="../media/image50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://drive.google.com/file/d/1JV9H2iGYOGL8c2Ci68X3o-xPVjAQ-aUt/view" TargetMode="External"/><Relationship Id="rId4" Type="http://schemas.openxmlformats.org/officeDocument/2006/relationships/image" Target="../media/image5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://drive.google.com/file/d/1KgL-utCWnu3mVY0MtSWZxlxp5u14OSIS/view" TargetMode="External"/><Relationship Id="rId4" Type="http://schemas.openxmlformats.org/officeDocument/2006/relationships/image" Target="../media/image51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962" y="4610000"/>
            <a:ext cx="2116589" cy="4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84150" y="-208550"/>
            <a:ext cx="8975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DispVoxNets: Non-Rigid Point Set Alignment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Supervised Learning Proxies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072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Soshi Shimada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Vladislav Golyanik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Edgar Tretschk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Didier Stricker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Christian Theobalt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endParaRPr baseline="30000" sz="18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15400" y="3092800"/>
            <a:ext cx="75132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baseline="30000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Kaiserslautern            </a:t>
            </a:r>
            <a:r>
              <a:rPr b="1" baseline="30000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DFKI            </a:t>
            </a:r>
            <a:r>
              <a:rPr b="1" baseline="30000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MPI for Informatics, SIC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552" y="4610000"/>
            <a:ext cx="1824985" cy="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5547" y="3858337"/>
            <a:ext cx="1489542" cy="5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7850" y="3626987"/>
            <a:ext cx="1966000" cy="9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6786" y="4584500"/>
            <a:ext cx="1720564" cy="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3799" y="3860325"/>
            <a:ext cx="1372176" cy="5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918844"/>
            <a:ext cx="973200" cy="117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900" y="3680775"/>
            <a:ext cx="403875" cy="11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0725" y="1927750"/>
            <a:ext cx="448774" cy="125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1712" y="1497979"/>
            <a:ext cx="403875" cy="38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6425" y="3258923"/>
            <a:ext cx="403875" cy="3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2947700" y="2706000"/>
            <a:ext cx="2064900" cy="950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Neural Network</a:t>
            </a:r>
            <a:endParaRPr/>
          </a:p>
        </p:txBody>
      </p:sp>
      <p:cxnSp>
        <p:nvCxnSpPr>
          <p:cNvPr id="157" name="Google Shape;157;p22"/>
          <p:cNvCxnSpPr>
            <a:stCxn id="151" idx="3"/>
            <a:endCxn id="156" idx="1"/>
          </p:cNvCxnSpPr>
          <p:nvPr/>
        </p:nvCxnSpPr>
        <p:spPr>
          <a:xfrm>
            <a:off x="1582800" y="2508570"/>
            <a:ext cx="1365000" cy="67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22"/>
          <p:cNvCxnSpPr>
            <a:stCxn id="152" idx="3"/>
            <a:endCxn id="156" idx="1"/>
          </p:cNvCxnSpPr>
          <p:nvPr/>
        </p:nvCxnSpPr>
        <p:spPr>
          <a:xfrm flipH="1" rot="10800000">
            <a:off x="1290775" y="3181225"/>
            <a:ext cx="1656900" cy="106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2"/>
          <p:cNvCxnSpPr>
            <a:stCxn id="151" idx="3"/>
          </p:cNvCxnSpPr>
          <p:nvPr/>
        </p:nvCxnSpPr>
        <p:spPr>
          <a:xfrm flipH="1" rot="10800000">
            <a:off x="1582800" y="2488470"/>
            <a:ext cx="6026700" cy="2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2"/>
          <p:cNvCxnSpPr>
            <a:endCxn id="161" idx="1"/>
          </p:cNvCxnSpPr>
          <p:nvPr/>
        </p:nvCxnSpPr>
        <p:spPr>
          <a:xfrm rot="10800000">
            <a:off x="6154003" y="2586122"/>
            <a:ext cx="2700" cy="60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2"/>
          <p:cNvSpPr/>
          <p:nvPr/>
        </p:nvSpPr>
        <p:spPr>
          <a:xfrm>
            <a:off x="6054564" y="2414725"/>
            <a:ext cx="198900" cy="2007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054553" y="2412025"/>
            <a:ext cx="198900" cy="200700"/>
          </a:xfrm>
          <a:prstGeom prst="mathPlus">
            <a:avLst>
              <a:gd fmla="val 7691" name="adj1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 flipH="1" rot="10800000">
            <a:off x="5012525" y="3176850"/>
            <a:ext cx="1144200" cy="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4" name="Google Shape;16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5661" y="1550623"/>
            <a:ext cx="1851314" cy="3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2940650" y="1419950"/>
            <a:ext cx="883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8250" y="3744775"/>
            <a:ext cx="377318" cy="3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286425" y="750175"/>
            <a:ext cx="88578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propose a neural-network-based approach to estimate a displacement function     for NRPSR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2940650" y="1419950"/>
            <a:ext cx="883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08200" y="897735"/>
            <a:ext cx="198900" cy="20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Y: template point set,  X: reference point set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Y: template point set,  X: reference point set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Assume M is not equal to N in general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37875" y="610625"/>
            <a:ext cx="3398976" cy="14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6094963" y="1146650"/>
            <a:ext cx="10848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Refinement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1371250" y="1146650"/>
            <a:ext cx="28095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Displacement Estimation (DE)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901800" y="925275"/>
            <a:ext cx="140400" cy="18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901800" y="1687275"/>
            <a:ext cx="140400" cy="18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4308500" y="1232629"/>
            <a:ext cx="4311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Y: template point set,  X: reference point set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Assume M is not equal to N in general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Our pipeline is composed of two stages: DE and Refinement stage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37875" y="610625"/>
            <a:ext cx="3398976" cy="14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/>
        </p:nvSpPr>
        <p:spPr>
          <a:xfrm>
            <a:off x="6094963" y="1146650"/>
            <a:ext cx="10848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Refinement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1371250" y="1146650"/>
            <a:ext cx="28095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Displacement Estimation (DE)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901800" y="925275"/>
            <a:ext cx="140400" cy="18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901800" y="1687275"/>
            <a:ext cx="140400" cy="18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4308500" y="1232629"/>
            <a:ext cx="4311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Y: template point set,  X: reference point set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Assume M is not equal to N in general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Our pipeline is composed of two stages: DE and Refinement stage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DE stage regresses global displacements between Y and 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37875" y="610625"/>
            <a:ext cx="3398976" cy="14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/>
          <p:nvPr/>
        </p:nvSpPr>
        <p:spPr>
          <a:xfrm>
            <a:off x="6094963" y="1146650"/>
            <a:ext cx="10848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Refinement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1371250" y="1146650"/>
            <a:ext cx="28095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Displacement Estimation (DE)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901800" y="925275"/>
            <a:ext cx="140400" cy="18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"/>
          <p:cNvSpPr/>
          <p:nvPr/>
        </p:nvSpPr>
        <p:spPr>
          <a:xfrm>
            <a:off x="901800" y="1687275"/>
            <a:ext cx="140400" cy="18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8"/>
          <p:cNvSpPr/>
          <p:nvPr/>
        </p:nvSpPr>
        <p:spPr>
          <a:xfrm>
            <a:off x="4308500" y="1232629"/>
            <a:ext cx="4311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Y: template point set,  X: reference point set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Assume M is not equal to N in general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Our pipeline is composed of two stages: DE and Refinement stage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DE stage regresses global displacements between Y and 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Refinement stage 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improves the initial displacement values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" name="Google Shape;274;p29"/>
          <p:cNvCxnSpPr>
            <a:endCxn id="275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9"/>
          <p:cNvCxnSpPr>
            <a:endCxn id="277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29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84" name="Google Shape;284;p29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86" name="Google Shape;286;p29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7" name="Google Shape;287;p29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29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8" name="Google Shape;288;p29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9" name="Google Shape;28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37875" y="610625"/>
            <a:ext cx="3398976" cy="14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 txBox="1"/>
          <p:nvPr/>
        </p:nvSpPr>
        <p:spPr>
          <a:xfrm>
            <a:off x="6094963" y="1146650"/>
            <a:ext cx="10848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Refinement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29"/>
          <p:cNvSpPr/>
          <p:nvPr/>
        </p:nvSpPr>
        <p:spPr>
          <a:xfrm>
            <a:off x="4308500" y="1232629"/>
            <a:ext cx="4311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9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9"/>
          <p:cNvSpPr/>
          <p:nvPr/>
        </p:nvSpPr>
        <p:spPr>
          <a:xfrm>
            <a:off x="4211650" y="497350"/>
            <a:ext cx="5048700" cy="1736700"/>
          </a:xfrm>
          <a:prstGeom prst="rect">
            <a:avLst/>
          </a:prstGeom>
          <a:solidFill>
            <a:srgbClr val="FFFFFF">
              <a:alpha val="6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 and X are firstly converted into voxel representation (P2V)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7" name="Google Shape;307;p30"/>
          <p:cNvCxnSpPr>
            <a:endCxn id="308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30"/>
          <p:cNvCxnSpPr>
            <a:endCxn id="310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30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" name="Google Shape;3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0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17" name="Google Shape;317;p30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30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19" name="Google Shape;319;p30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0" name="Google Shape;320;p30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0" name="Google Shape;310;p30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1" name="Google Shape;321;p30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22" name="Google Shape;32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37875" y="610625"/>
            <a:ext cx="3398976" cy="14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0"/>
          <p:cNvSpPr txBox="1"/>
          <p:nvPr/>
        </p:nvSpPr>
        <p:spPr>
          <a:xfrm>
            <a:off x="6094963" y="1146650"/>
            <a:ext cx="10848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Refinement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4308500" y="1232629"/>
            <a:ext cx="4311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0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4211650" y="497350"/>
            <a:ext cx="5048700" cy="1736700"/>
          </a:xfrm>
          <a:prstGeom prst="rect">
            <a:avLst/>
          </a:prstGeom>
          <a:solidFill>
            <a:srgbClr val="FFFFFF">
              <a:alpha val="6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 and X are firstly converted into voxel representation (P2V)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During the conversion, voxel-point correspondence information is stored in an affinity 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0" name="Google Shape;340;p31"/>
          <p:cNvCxnSpPr>
            <a:endCxn id="341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31"/>
          <p:cNvCxnSpPr>
            <a:endCxn id="343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31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50" name="Google Shape;350;p31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31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52" name="Google Shape;352;p31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31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3" name="Google Shape;353;p31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3" name="Google Shape;343;p31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4" name="Google Shape;354;p31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55" name="Google Shape;35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31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7" name="Google Shape;357;p31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pic>
        <p:nvPicPr>
          <p:cNvPr id="360" name="Google Shape;360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6" name="Google Shape;366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37875" y="610625"/>
            <a:ext cx="3398976" cy="14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1"/>
          <p:cNvSpPr txBox="1"/>
          <p:nvPr/>
        </p:nvSpPr>
        <p:spPr>
          <a:xfrm>
            <a:off x="6094963" y="1146650"/>
            <a:ext cx="10848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Refinement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31"/>
          <p:cNvSpPr/>
          <p:nvPr/>
        </p:nvSpPr>
        <p:spPr>
          <a:xfrm>
            <a:off x="4308500" y="1232629"/>
            <a:ext cx="4311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1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1"/>
          <p:cNvSpPr/>
          <p:nvPr/>
        </p:nvSpPr>
        <p:spPr>
          <a:xfrm>
            <a:off x="4211650" y="497350"/>
            <a:ext cx="5048700" cy="1736700"/>
          </a:xfrm>
          <a:prstGeom prst="rect">
            <a:avLst/>
          </a:prstGeom>
          <a:solidFill>
            <a:srgbClr val="FFFFFF">
              <a:alpha val="6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1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 and X are firstly converted into voxel </a:t>
            </a: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representation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(P2V)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During the conversion, voxel-point correspondence information is stored in an affinity 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DispVoxNet accepts the two voxel grids and returns voxel displacements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0" name="Google Shape;380;p32"/>
          <p:cNvCxnSpPr>
            <a:endCxn id="381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32"/>
          <p:cNvCxnSpPr>
            <a:endCxn id="383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4" name="Google Shape;384;p32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5" name="Google Shape;3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2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90" name="Google Shape;390;p32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32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92" name="Google Shape;392;p32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3" name="Google Shape;393;p32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32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4" name="Google Shape;394;p32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95" name="Google Shape;39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32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32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32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399" name="Google Shape;399;p32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400" name="Google Shape;400;p32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401" name="Google Shape;401;p32"/>
          <p:cNvCxnSpPr>
            <a:endCxn id="402" idx="1"/>
          </p:cNvCxnSpPr>
          <p:nvPr/>
        </p:nvCxnSpPr>
        <p:spPr>
          <a:xfrm>
            <a:off x="3275400" y="1459963"/>
            <a:ext cx="991800" cy="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3" name="Google Shape;403;p32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04" name="Google Shape;404;p32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5" name="Google Shape;40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32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02" name="Google Shape;40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32"/>
          <p:cNvSpPr txBox="1"/>
          <p:nvPr/>
        </p:nvSpPr>
        <p:spPr>
          <a:xfrm>
            <a:off x="315825" y="2590750"/>
            <a:ext cx="72426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Y and X are firstly converted into voxel representation (P2V)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During the conversion, voxel-point correspondence information is stored in an affinity 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DispVoxNet accepts the two voxel grids and returns voxel displacements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displacements are applied using 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affinity table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at the end of DE stage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5" name="Google Shape;415;p3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37875" y="610625"/>
            <a:ext cx="3398976" cy="14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2"/>
          <p:cNvSpPr txBox="1"/>
          <p:nvPr/>
        </p:nvSpPr>
        <p:spPr>
          <a:xfrm>
            <a:off x="6094963" y="1146650"/>
            <a:ext cx="10848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Refinement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7" name="Google Shape;417;p3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2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2"/>
          <p:cNvSpPr/>
          <p:nvPr/>
        </p:nvSpPr>
        <p:spPr>
          <a:xfrm>
            <a:off x="4885675" y="497350"/>
            <a:ext cx="4374600" cy="1736700"/>
          </a:xfrm>
          <a:prstGeom prst="rect">
            <a:avLst/>
          </a:prstGeom>
          <a:solidFill>
            <a:srgbClr val="FFFFFF">
              <a:alpha val="6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33"/>
          <p:cNvCxnSpPr>
            <a:endCxn id="429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0" name="Google Shape;430;p33"/>
          <p:cNvCxnSpPr>
            <a:endCxn id="431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2" name="Google Shape;432;p33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3" name="Google Shape;43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3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38" name="Google Shape;438;p33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33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40" name="Google Shape;440;p33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33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1" name="Google Shape;441;p33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1" name="Google Shape;431;p33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2" name="Google Shape;442;p33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43" name="Google Shape;44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33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33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6" name="Google Shape;446;p33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447" name="Google Shape;447;p33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448" name="Google Shape;448;p33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449" name="Google Shape;449;p33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0" name="Google Shape;450;p33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51" name="Google Shape;451;p33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2" name="Google Shape;452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33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54" name="Google Shape;454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3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56" name="Google Shape;456;p33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33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8" name="Google Shape;458;p33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33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33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33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2" name="Google Shape;462;p33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63" name="Google Shape;46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3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33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4" name="Google Shape;474;p3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3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3"/>
          <p:cNvSpPr/>
          <p:nvPr/>
        </p:nvSpPr>
        <p:spPr>
          <a:xfrm>
            <a:off x="8336850" y="497350"/>
            <a:ext cx="923400" cy="1736700"/>
          </a:xfrm>
          <a:prstGeom prst="rect">
            <a:avLst/>
          </a:prstGeom>
          <a:solidFill>
            <a:srgbClr val="FFFFFF">
              <a:alpha val="6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3"/>
          <p:cNvSpPr txBox="1"/>
          <p:nvPr/>
        </p:nvSpPr>
        <p:spPr>
          <a:xfrm>
            <a:off x="315825" y="2590750"/>
            <a:ext cx="88281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outputs from the DE stage are further sen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to the Refinement stage after P2V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5" name="Google Shape;4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4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488" name="Google Shape;488;p34"/>
          <p:cNvCxnSpPr>
            <a:endCxn id="489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" name="Google Shape;490;p34"/>
          <p:cNvCxnSpPr>
            <a:endCxn id="491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2" name="Google Shape;492;p34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3" name="Google Shape;49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4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98" name="Google Shape;498;p34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34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00" name="Google Shape;500;p34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1" name="Google Shape;501;p34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1" name="Google Shape;491;p34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2" name="Google Shape;502;p34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03" name="Google Shape;50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34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5" name="Google Shape;505;p34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6" name="Google Shape;506;p34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507" name="Google Shape;507;p34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508" name="Google Shape;508;p34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509" name="Google Shape;509;p34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0" name="Google Shape;510;p34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11" name="Google Shape;511;p34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2" name="Google Shape;512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34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14" name="Google Shape;514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4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16" name="Google Shape;516;p34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8" name="Google Shape;518;p34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9" name="Google Shape;519;p34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" name="Google Shape;520;p34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34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2" name="Google Shape;522;p34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23" name="Google Shape;52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Google Shape;524;p34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5" name="Google Shape;525;p34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pic>
        <p:nvPicPr>
          <p:cNvPr id="526" name="Google Shape;526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4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34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7" name="Google Shape;537;p3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4"/>
          <p:cNvSpPr/>
          <p:nvPr/>
        </p:nvSpPr>
        <p:spPr>
          <a:xfrm>
            <a:off x="8336850" y="1232625"/>
            <a:ext cx="213300" cy="25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4"/>
          <p:cNvSpPr/>
          <p:nvPr/>
        </p:nvSpPr>
        <p:spPr>
          <a:xfrm>
            <a:off x="8336850" y="497350"/>
            <a:ext cx="923400" cy="1736700"/>
          </a:xfrm>
          <a:prstGeom prst="rect">
            <a:avLst/>
          </a:prstGeom>
          <a:solidFill>
            <a:srgbClr val="FFFFFF">
              <a:alpha val="6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4"/>
          <p:cNvSpPr txBox="1"/>
          <p:nvPr/>
        </p:nvSpPr>
        <p:spPr>
          <a:xfrm>
            <a:off x="315825" y="2590750"/>
            <a:ext cx="88281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outputs from the DE stage are further sent to the Refinement stage after P2V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new instance of DispVoxNet returns small displacements for surface smoothing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8" name="Google Shape;5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35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550" name="Google Shape;550;p35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551" name="Google Shape;551;p35"/>
          <p:cNvCxnSpPr>
            <a:endCxn id="552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Google Shape;553;p35"/>
          <p:cNvCxnSpPr>
            <a:endCxn id="554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5" name="Google Shape;555;p35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6" name="Google Shape;55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5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61" name="Google Shape;561;p35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63" name="Google Shape;563;p35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35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4" name="Google Shape;564;p35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4" name="Google Shape;554;p35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5" name="Google Shape;565;p35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66" name="Google Shape;56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Google Shape;567;p35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8" name="Google Shape;568;p35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9" name="Google Shape;569;p35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570" name="Google Shape;570;p35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571" name="Google Shape;571;p35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572" name="Google Shape;572;p35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3" name="Google Shape;573;p35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74" name="Google Shape;574;p35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5" name="Google Shape;575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6" name="Google Shape;576;p35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77" name="Google Shape;577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35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79" name="Google Shape;579;p35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35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1" name="Google Shape;581;p35"/>
          <p:cNvCxnSpPr/>
          <p:nvPr/>
        </p:nvCxnSpPr>
        <p:spPr>
          <a:xfrm flipH="1" rot="10800000">
            <a:off x="5007206" y="916117"/>
            <a:ext cx="300" cy="53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35"/>
          <p:cNvCxnSpPr/>
          <p:nvPr/>
        </p:nvCxnSpPr>
        <p:spPr>
          <a:xfrm rot="10800000">
            <a:off x="5007337" y="916047"/>
            <a:ext cx="3216900" cy="2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3" name="Google Shape;583;p35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4" name="Google Shape;584;p35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35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6" name="Google Shape;586;p35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7" name="Google Shape;587;p35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88" name="Google Shape;58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9" name="Google Shape;589;p35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0" name="Google Shape;590;p35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591" name="Google Shape;591;p35"/>
          <p:cNvCxnSpPr>
            <a:endCxn id="592" idx="0"/>
          </p:cNvCxnSpPr>
          <p:nvPr/>
        </p:nvCxnSpPr>
        <p:spPr>
          <a:xfrm flipH="1">
            <a:off x="8197432" y="951391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93" name="Google Shape;593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5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Google Shape;606;p35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7" name="Google Shape;607;p35"/>
          <p:cNvCxnSpPr/>
          <p:nvPr/>
        </p:nvCxnSpPr>
        <p:spPr>
          <a:xfrm>
            <a:off x="7527250" y="1607525"/>
            <a:ext cx="965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8" name="Google Shape;608;p35"/>
          <p:cNvSpPr/>
          <p:nvPr/>
        </p:nvSpPr>
        <p:spPr>
          <a:xfrm>
            <a:off x="7768713" y="1417699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609" name="Google Shape;609;p35"/>
          <p:cNvSpPr txBox="1"/>
          <p:nvPr/>
        </p:nvSpPr>
        <p:spPr>
          <a:xfrm>
            <a:off x="7687272" y="1417699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92" name="Google Shape;592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143" y="1511191"/>
            <a:ext cx="174577" cy="1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5"/>
          <p:cNvSpPr txBox="1"/>
          <p:nvPr/>
        </p:nvSpPr>
        <p:spPr>
          <a:xfrm>
            <a:off x="315825" y="2590750"/>
            <a:ext cx="88281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outputs from the DE stage are further sent to the Refinement stage after P2V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new instance of DispVoxNet returns small displacements for surface smoothing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inferred displacements are added to the template poins using trilinear interpolation on the eight nearest displacements for each template points.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6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6" name="Google Shape;6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6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618" name="Google Shape;618;p36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619" name="Google Shape;619;p36"/>
          <p:cNvCxnSpPr>
            <a:endCxn id="620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" name="Google Shape;621;p36"/>
          <p:cNvCxnSpPr>
            <a:endCxn id="622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3" name="Google Shape;623;p36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4" name="Google Shape;6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6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629" name="Google Shape;629;p36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631" name="Google Shape;631;p36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2" name="Google Shape;632;p36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2" name="Google Shape;622;p36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3" name="Google Shape;633;p36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34" name="Google Shape;63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Google Shape;635;p36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6" name="Google Shape;636;p36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7" name="Google Shape;637;p36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638" name="Google Shape;638;p36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639" name="Google Shape;639;p36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640" name="Google Shape;640;p36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1" name="Google Shape;641;p36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642" name="Google Shape;642;p36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3" name="Google Shape;643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4" name="Google Shape;644;p36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45" name="Google Shape;645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6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647" name="Google Shape;647;p36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9" name="Google Shape;649;p36"/>
          <p:cNvCxnSpPr/>
          <p:nvPr/>
        </p:nvCxnSpPr>
        <p:spPr>
          <a:xfrm flipH="1" rot="10800000">
            <a:off x="5007206" y="916117"/>
            <a:ext cx="300" cy="53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0" name="Google Shape;650;p36"/>
          <p:cNvCxnSpPr/>
          <p:nvPr/>
        </p:nvCxnSpPr>
        <p:spPr>
          <a:xfrm rot="10800000">
            <a:off x="5007337" y="916047"/>
            <a:ext cx="3216900" cy="2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36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36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36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4" name="Google Shape;654;p36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5" name="Google Shape;655;p36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6" name="Google Shape;65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7" name="Google Shape;657;p36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8" name="Google Shape;658;p36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659" name="Google Shape;659;p36"/>
          <p:cNvCxnSpPr>
            <a:endCxn id="660" idx="0"/>
          </p:cNvCxnSpPr>
          <p:nvPr/>
        </p:nvCxnSpPr>
        <p:spPr>
          <a:xfrm flipH="1">
            <a:off x="8197432" y="951391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61" name="Google Shape;661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11253" y="2571750"/>
            <a:ext cx="651700" cy="3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775175" y="1978288"/>
            <a:ext cx="3238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44401" y="2601350"/>
            <a:ext cx="1133400" cy="254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36"/>
          <p:cNvCxnSpPr/>
          <p:nvPr/>
        </p:nvCxnSpPr>
        <p:spPr>
          <a:xfrm flipH="1" rot="10800000">
            <a:off x="2223721" y="271954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66" name="Google Shape;666;p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36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Google Shape;678;p36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79" name="Google Shape;679;p36"/>
          <p:cNvCxnSpPr/>
          <p:nvPr/>
        </p:nvCxnSpPr>
        <p:spPr>
          <a:xfrm>
            <a:off x="7527250" y="1607525"/>
            <a:ext cx="965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0" name="Google Shape;680;p36"/>
          <p:cNvSpPr/>
          <p:nvPr/>
        </p:nvSpPr>
        <p:spPr>
          <a:xfrm>
            <a:off x="7768713" y="1417699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681" name="Google Shape;681;p36"/>
          <p:cNvSpPr txBox="1"/>
          <p:nvPr/>
        </p:nvSpPr>
        <p:spPr>
          <a:xfrm>
            <a:off x="7687272" y="1417699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0" name="Google Shape;660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143" y="1511191"/>
            <a:ext cx="174577" cy="1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7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7" name="Google Shape;6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689" name="Google Shape;689;p37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690" name="Google Shape;690;p37"/>
          <p:cNvCxnSpPr>
            <a:endCxn id="691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2" name="Google Shape;692;p37"/>
          <p:cNvCxnSpPr>
            <a:endCxn id="693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4" name="Google Shape;694;p37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5" name="Google Shape;6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7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00" name="Google Shape;700;p37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1" name="Google Shape;701;p37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02" name="Google Shape;702;p37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1" name="Google Shape;691;p37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3" name="Google Shape;703;p37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3" name="Google Shape;693;p37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4" name="Google Shape;704;p37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05" name="Google Shape;705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37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7" name="Google Shape;707;p37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8" name="Google Shape;708;p37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709" name="Google Shape;709;p37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710" name="Google Shape;710;p37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711" name="Google Shape;711;p37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2" name="Google Shape;712;p37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13" name="Google Shape;713;p37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4" name="Google Shape;714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5" name="Google Shape;715;p37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16" name="Google Shape;716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37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18" name="Google Shape;718;p37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Google Shape;719;p37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0" name="Google Shape;720;p37"/>
          <p:cNvCxnSpPr/>
          <p:nvPr/>
        </p:nvCxnSpPr>
        <p:spPr>
          <a:xfrm flipH="1" rot="10800000">
            <a:off x="5007206" y="916117"/>
            <a:ext cx="300" cy="53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1" name="Google Shape;721;p37"/>
          <p:cNvCxnSpPr/>
          <p:nvPr/>
        </p:nvCxnSpPr>
        <p:spPr>
          <a:xfrm rot="10800000">
            <a:off x="5007337" y="916047"/>
            <a:ext cx="3216900" cy="2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2" name="Google Shape;722;p37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3" name="Google Shape;723;p37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4" name="Google Shape;724;p37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5" name="Google Shape;725;p37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6" name="Google Shape;726;p37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27" name="Google Shape;727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8" name="Google Shape;728;p37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9" name="Google Shape;729;p37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730" name="Google Shape;730;p37"/>
          <p:cNvCxnSpPr>
            <a:endCxn id="731" idx="0"/>
          </p:cNvCxnSpPr>
          <p:nvPr/>
        </p:nvCxnSpPr>
        <p:spPr>
          <a:xfrm flipH="1">
            <a:off x="8197432" y="951391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32" name="Google Shape;732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11253" y="2571750"/>
            <a:ext cx="651700" cy="3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775175" y="1978288"/>
            <a:ext cx="3238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44401" y="2601350"/>
            <a:ext cx="1133400" cy="254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6" name="Google Shape;736;p37"/>
          <p:cNvCxnSpPr/>
          <p:nvPr/>
        </p:nvCxnSpPr>
        <p:spPr>
          <a:xfrm flipH="1" rot="10800000">
            <a:off x="2223721" y="271954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37" name="Google Shape;737;p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3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37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9" name="Google Shape;749;p37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50" name="Google Shape;750;p37"/>
          <p:cNvCxnSpPr/>
          <p:nvPr/>
        </p:nvCxnSpPr>
        <p:spPr>
          <a:xfrm>
            <a:off x="7527250" y="1607525"/>
            <a:ext cx="965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1" name="Google Shape;751;p37"/>
          <p:cNvSpPr/>
          <p:nvPr/>
        </p:nvSpPr>
        <p:spPr>
          <a:xfrm>
            <a:off x="7768713" y="1417699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52" name="Google Shape;752;p37"/>
          <p:cNvSpPr txBox="1"/>
          <p:nvPr/>
        </p:nvSpPr>
        <p:spPr>
          <a:xfrm>
            <a:off x="7687272" y="1417699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1" name="Google Shape;73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143" y="1511191"/>
            <a:ext cx="174577" cy="1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7"/>
          <p:cNvSpPr txBox="1"/>
          <p:nvPr/>
        </p:nvSpPr>
        <p:spPr>
          <a:xfrm>
            <a:off x="315900" y="2920425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network in the DE stage is trained in a supervised manner (displacement loss)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8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9" name="Google Shape;7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0" name="Google Shape;760;p38"/>
          <p:cNvCxnSpPr/>
          <p:nvPr/>
        </p:nvCxnSpPr>
        <p:spPr>
          <a:xfrm flipH="1">
            <a:off x="8719735" y="1581582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1" name="Google Shape;761;p38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762" name="Google Shape;762;p38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763" name="Google Shape;763;p38"/>
          <p:cNvCxnSpPr/>
          <p:nvPr/>
        </p:nvCxnSpPr>
        <p:spPr>
          <a:xfrm rot="10800000">
            <a:off x="7533275" y="1595274"/>
            <a:ext cx="1133400" cy="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38"/>
          <p:cNvCxnSpPr>
            <a:endCxn id="765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6" name="Google Shape;766;p38"/>
          <p:cNvCxnSpPr>
            <a:endCxn id="767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8" name="Google Shape;768;p38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9" name="Google Shape;7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38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74" name="Google Shape;774;p38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5" name="Google Shape;775;p38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76" name="Google Shape;776;p38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5" name="Google Shape;765;p38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77" name="Google Shape;777;p38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7" name="Google Shape;767;p38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78" name="Google Shape;778;p38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79" name="Google Shape;77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0" name="Google Shape;780;p38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1" name="Google Shape;781;p38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2" name="Google Shape;782;p38"/>
          <p:cNvCxnSpPr/>
          <p:nvPr/>
        </p:nvCxnSpPr>
        <p:spPr>
          <a:xfrm>
            <a:off x="895455" y="2195825"/>
            <a:ext cx="7394400" cy="4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3" name="Google Shape;783;p38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784" name="Google Shape;784;p38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785" name="Google Shape;785;p38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786" name="Google Shape;786;p38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7" name="Google Shape;787;p38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88" name="Google Shape;788;p38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9" name="Google Shape;789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38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91" name="Google Shape;791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38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793" name="Google Shape;793;p38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4" name="Google Shape;794;p38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5" name="Google Shape;795;p38"/>
          <p:cNvCxnSpPr/>
          <p:nvPr/>
        </p:nvCxnSpPr>
        <p:spPr>
          <a:xfrm flipH="1" rot="10800000">
            <a:off x="5007206" y="916117"/>
            <a:ext cx="300" cy="53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6" name="Google Shape;796;p38"/>
          <p:cNvCxnSpPr/>
          <p:nvPr/>
        </p:nvCxnSpPr>
        <p:spPr>
          <a:xfrm rot="10800000">
            <a:off x="5007337" y="916047"/>
            <a:ext cx="3216900" cy="2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7" name="Google Shape;797;p38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8" name="Google Shape;798;p38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9" name="Google Shape;799;p38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0" name="Google Shape;800;p38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1" name="Google Shape;801;p38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02" name="Google Shape;802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3" name="Google Shape;803;p38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4" name="Google Shape;804;p38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sp>
        <p:nvSpPr>
          <p:cNvPr id="805" name="Google Shape;805;p38"/>
          <p:cNvSpPr/>
          <p:nvPr/>
        </p:nvSpPr>
        <p:spPr>
          <a:xfrm>
            <a:off x="7768713" y="1417699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06" name="Google Shape;806;p38"/>
          <p:cNvSpPr txBox="1"/>
          <p:nvPr/>
        </p:nvSpPr>
        <p:spPr>
          <a:xfrm>
            <a:off x="7687272" y="1417699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7" name="Google Shape;807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143" y="1511191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38"/>
          <p:cNvCxnSpPr>
            <a:endCxn id="807" idx="0"/>
          </p:cNvCxnSpPr>
          <p:nvPr/>
        </p:nvCxnSpPr>
        <p:spPr>
          <a:xfrm flipH="1">
            <a:off x="8197432" y="951391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09" name="Google Shape;809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82305" y="2141300"/>
            <a:ext cx="527411" cy="3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11253" y="2571750"/>
            <a:ext cx="651700" cy="3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75175" y="1978288"/>
            <a:ext cx="3238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4401" y="2601350"/>
            <a:ext cx="1133400" cy="254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38"/>
          <p:cNvCxnSpPr/>
          <p:nvPr/>
        </p:nvCxnSpPr>
        <p:spPr>
          <a:xfrm flipH="1" rot="10800000">
            <a:off x="2223721" y="271954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15" name="Google Shape;815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38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7" name="Google Shape;827;p38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8" name="Google Shape;828;p38"/>
          <p:cNvSpPr txBox="1"/>
          <p:nvPr/>
        </p:nvSpPr>
        <p:spPr>
          <a:xfrm>
            <a:off x="315900" y="2920425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network in the DE stage is trained in a supervised manner (displacement loss)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network in the Refinement stage is trained in an unsupervised manner (point projection loss)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9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4" name="Google Shape;8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5" name="Google Shape;835;p39"/>
          <p:cNvCxnSpPr/>
          <p:nvPr/>
        </p:nvCxnSpPr>
        <p:spPr>
          <a:xfrm flipH="1">
            <a:off x="8719735" y="1581582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6" name="Google Shape;836;p39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837" name="Google Shape;837;p39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838" name="Google Shape;838;p39"/>
          <p:cNvCxnSpPr/>
          <p:nvPr/>
        </p:nvCxnSpPr>
        <p:spPr>
          <a:xfrm rot="10800000">
            <a:off x="7533275" y="1595274"/>
            <a:ext cx="1133400" cy="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9" name="Google Shape;839;p39"/>
          <p:cNvCxnSpPr>
            <a:endCxn id="840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1" name="Google Shape;841;p39"/>
          <p:cNvCxnSpPr>
            <a:endCxn id="842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3" name="Google Shape;843;p39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4" name="Google Shape;84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39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49" name="Google Shape;849;p39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0" name="Google Shape;850;p39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51" name="Google Shape;851;p39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2" name="Google Shape;852;p39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2" name="Google Shape;842;p39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3" name="Google Shape;853;p39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54" name="Google Shape;85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39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6" name="Google Shape;856;p39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7" name="Google Shape;857;p39"/>
          <p:cNvCxnSpPr/>
          <p:nvPr/>
        </p:nvCxnSpPr>
        <p:spPr>
          <a:xfrm>
            <a:off x="895455" y="2195825"/>
            <a:ext cx="7394400" cy="4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8" name="Google Shape;858;p39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859" name="Google Shape;859;p39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860" name="Google Shape;860;p39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861" name="Google Shape;861;p39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2" name="Google Shape;862;p39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63" name="Google Shape;863;p39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4" name="Google Shape;864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5" name="Google Shape;865;p39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66" name="Google Shape;866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39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68" name="Google Shape;868;p39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9" name="Google Shape;869;p39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0" name="Google Shape;870;p39"/>
          <p:cNvCxnSpPr/>
          <p:nvPr/>
        </p:nvCxnSpPr>
        <p:spPr>
          <a:xfrm flipH="1" rot="10800000">
            <a:off x="5007206" y="916117"/>
            <a:ext cx="300" cy="53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1" name="Google Shape;871;p39"/>
          <p:cNvCxnSpPr/>
          <p:nvPr/>
        </p:nvCxnSpPr>
        <p:spPr>
          <a:xfrm rot="10800000">
            <a:off x="5007337" y="916047"/>
            <a:ext cx="3216900" cy="2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2" name="Google Shape;872;p39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3" name="Google Shape;873;p39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4" name="Google Shape;874;p39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5" name="Google Shape;875;p39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6" name="Google Shape;876;p39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77" name="Google Shape;87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8" name="Google Shape;878;p39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9" name="Google Shape;879;p39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sp>
        <p:nvSpPr>
          <p:cNvPr id="880" name="Google Shape;880;p39"/>
          <p:cNvSpPr/>
          <p:nvPr/>
        </p:nvSpPr>
        <p:spPr>
          <a:xfrm>
            <a:off x="7768713" y="1417699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881" name="Google Shape;881;p39"/>
          <p:cNvSpPr txBox="1"/>
          <p:nvPr/>
        </p:nvSpPr>
        <p:spPr>
          <a:xfrm>
            <a:off x="7687272" y="1417699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2" name="Google Shape;882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143" y="1511191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39"/>
          <p:cNvCxnSpPr>
            <a:endCxn id="882" idx="0"/>
          </p:cNvCxnSpPr>
          <p:nvPr/>
        </p:nvCxnSpPr>
        <p:spPr>
          <a:xfrm flipH="1">
            <a:off x="8197432" y="951391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84" name="Google Shape;884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82305" y="2141300"/>
            <a:ext cx="527411" cy="3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3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11253" y="2571750"/>
            <a:ext cx="651700" cy="3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75175" y="1978288"/>
            <a:ext cx="3238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3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4401" y="2601350"/>
            <a:ext cx="1133400" cy="254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9" name="Google Shape;889;p39"/>
          <p:cNvCxnSpPr/>
          <p:nvPr/>
        </p:nvCxnSpPr>
        <p:spPr>
          <a:xfrm flipH="1" rot="10800000">
            <a:off x="2223721" y="271954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90" name="Google Shape;890;p3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3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3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3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3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3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3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3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3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3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39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39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2" name="Google Shape;902;p39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0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8" name="Google Shape;9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40"/>
          <p:cNvCxnSpPr/>
          <p:nvPr/>
        </p:nvCxnSpPr>
        <p:spPr>
          <a:xfrm flipH="1">
            <a:off x="8719735" y="1581582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0" name="Google Shape;910;p40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911" name="Google Shape;911;p40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912" name="Google Shape;912;p40"/>
          <p:cNvCxnSpPr/>
          <p:nvPr/>
        </p:nvCxnSpPr>
        <p:spPr>
          <a:xfrm rot="10800000">
            <a:off x="7533275" y="1595274"/>
            <a:ext cx="1133400" cy="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3" name="Google Shape;913;p40"/>
          <p:cNvCxnSpPr>
            <a:endCxn id="914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5" name="Google Shape;915;p40"/>
          <p:cNvCxnSpPr>
            <a:endCxn id="916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7" name="Google Shape;917;p40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8" name="Google Shape;91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40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23" name="Google Shape;923;p40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4" name="Google Shape;924;p40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25" name="Google Shape;925;p40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4" name="Google Shape;914;p40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6" name="Google Shape;926;p40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6" name="Google Shape;916;p40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7" name="Google Shape;927;p40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28" name="Google Shape;928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9" name="Google Shape;929;p40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0" name="Google Shape;930;p40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1" name="Google Shape;931;p40"/>
          <p:cNvCxnSpPr/>
          <p:nvPr/>
        </p:nvCxnSpPr>
        <p:spPr>
          <a:xfrm>
            <a:off x="895455" y="2195825"/>
            <a:ext cx="7394400" cy="4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2" name="Google Shape;932;p40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933" name="Google Shape;933;p40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934" name="Google Shape;934;p40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935" name="Google Shape;935;p40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6" name="Google Shape;936;p40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37" name="Google Shape;937;p40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8" name="Google Shape;938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40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40" name="Google Shape;940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40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42" name="Google Shape;942;p40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3" name="Google Shape;943;p40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4" name="Google Shape;944;p40"/>
          <p:cNvCxnSpPr/>
          <p:nvPr/>
        </p:nvCxnSpPr>
        <p:spPr>
          <a:xfrm flipH="1" rot="10800000">
            <a:off x="5007206" y="916117"/>
            <a:ext cx="300" cy="53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5" name="Google Shape;945;p40"/>
          <p:cNvCxnSpPr/>
          <p:nvPr/>
        </p:nvCxnSpPr>
        <p:spPr>
          <a:xfrm rot="10800000">
            <a:off x="5007337" y="916047"/>
            <a:ext cx="3216900" cy="2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6" name="Google Shape;946;p40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7" name="Google Shape;947;p40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8" name="Google Shape;948;p40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9" name="Google Shape;949;p40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0" name="Google Shape;950;p40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51" name="Google Shape;951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2" name="Google Shape;952;p40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3" name="Google Shape;953;p40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sp>
        <p:nvSpPr>
          <p:cNvPr id="954" name="Google Shape;954;p40"/>
          <p:cNvSpPr/>
          <p:nvPr/>
        </p:nvSpPr>
        <p:spPr>
          <a:xfrm>
            <a:off x="7768713" y="1417699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55" name="Google Shape;955;p40"/>
          <p:cNvSpPr txBox="1"/>
          <p:nvPr/>
        </p:nvSpPr>
        <p:spPr>
          <a:xfrm>
            <a:off x="7687272" y="1417699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6" name="Google Shape;956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143" y="1511191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40"/>
          <p:cNvCxnSpPr>
            <a:endCxn id="956" idx="0"/>
          </p:cNvCxnSpPr>
          <p:nvPr/>
        </p:nvCxnSpPr>
        <p:spPr>
          <a:xfrm flipH="1">
            <a:off x="8197432" y="951391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58" name="Google Shape;958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82305" y="2141300"/>
            <a:ext cx="527411" cy="3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11253" y="2571750"/>
            <a:ext cx="651700" cy="3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75175" y="1978288"/>
            <a:ext cx="3238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4401" y="2601350"/>
            <a:ext cx="1133400" cy="254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p40"/>
          <p:cNvCxnSpPr/>
          <p:nvPr/>
        </p:nvCxnSpPr>
        <p:spPr>
          <a:xfrm flipH="1" rot="10800000">
            <a:off x="2223721" y="271954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64" name="Google Shape;964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4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4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4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4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4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4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4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40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6" name="Google Shape;976;p40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7" name="Google Shape;977;p40"/>
          <p:cNvSpPr txBox="1"/>
          <p:nvPr/>
        </p:nvSpPr>
        <p:spPr>
          <a:xfrm>
            <a:off x="315900" y="2920425"/>
            <a:ext cx="88281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pipeline has to be fully differentiable for gradient backpropagation from the loss computations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1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3" name="Google Shape;98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p41"/>
          <p:cNvCxnSpPr/>
          <p:nvPr/>
        </p:nvCxnSpPr>
        <p:spPr>
          <a:xfrm flipH="1">
            <a:off x="8719735" y="1581582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5" name="Google Shape;985;p41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986" name="Google Shape;986;p41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987" name="Google Shape;987;p41"/>
          <p:cNvCxnSpPr/>
          <p:nvPr/>
        </p:nvCxnSpPr>
        <p:spPr>
          <a:xfrm rot="10800000">
            <a:off x="7533275" y="1595274"/>
            <a:ext cx="1133400" cy="18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8" name="Google Shape;988;p41"/>
          <p:cNvCxnSpPr>
            <a:endCxn id="989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0" name="Google Shape;990;p41"/>
          <p:cNvCxnSpPr>
            <a:endCxn id="991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2" name="Google Shape;992;p41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3" name="Google Shape;99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41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98" name="Google Shape;998;p41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9" name="Google Shape;999;p41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00" name="Google Shape;1000;p41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9" name="Google Shape;989;p41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1" name="Google Shape;1001;p41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1" name="Google Shape;991;p41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2" name="Google Shape;1002;p41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03" name="Google Shape;1003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41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5" name="Google Shape;1005;p41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6" name="Google Shape;1006;p41"/>
          <p:cNvCxnSpPr/>
          <p:nvPr/>
        </p:nvCxnSpPr>
        <p:spPr>
          <a:xfrm>
            <a:off x="895455" y="2195825"/>
            <a:ext cx="7394400" cy="4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7" name="Google Shape;1007;p41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1008" name="Google Shape;1008;p41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1009" name="Google Shape;1009;p41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1010" name="Google Shape;1010;p41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1" name="Google Shape;1011;p41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12" name="Google Shape;1012;p41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3" name="Google Shape;1013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41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15" name="Google Shape;1015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41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17" name="Google Shape;1017;p41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8" name="Google Shape;1018;p41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9" name="Google Shape;1019;p41"/>
          <p:cNvCxnSpPr/>
          <p:nvPr/>
        </p:nvCxnSpPr>
        <p:spPr>
          <a:xfrm flipH="1" rot="10800000">
            <a:off x="5007206" y="916117"/>
            <a:ext cx="300" cy="53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0" name="Google Shape;1020;p41"/>
          <p:cNvCxnSpPr/>
          <p:nvPr/>
        </p:nvCxnSpPr>
        <p:spPr>
          <a:xfrm rot="10800000">
            <a:off x="5007337" y="916047"/>
            <a:ext cx="3216900" cy="2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1" name="Google Shape;1021;p41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2" name="Google Shape;1022;p41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3" name="Google Shape;1023;p41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4" name="Google Shape;1024;p41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5" name="Google Shape;1025;p41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26" name="Google Shape;1026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41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8" name="Google Shape;1028;p41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7768713" y="1417699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30" name="Google Shape;1030;p41"/>
          <p:cNvSpPr txBox="1"/>
          <p:nvPr/>
        </p:nvSpPr>
        <p:spPr>
          <a:xfrm>
            <a:off x="7687272" y="1417699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1" name="Google Shape;1031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143" y="1511191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41"/>
          <p:cNvCxnSpPr>
            <a:endCxn id="1031" idx="0"/>
          </p:cNvCxnSpPr>
          <p:nvPr/>
        </p:nvCxnSpPr>
        <p:spPr>
          <a:xfrm flipH="1">
            <a:off x="8197432" y="951391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33" name="Google Shape;1033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82305" y="2141300"/>
            <a:ext cx="527411" cy="3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11253" y="2571750"/>
            <a:ext cx="651700" cy="3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75175" y="1978288"/>
            <a:ext cx="3238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4401" y="2601350"/>
            <a:ext cx="1133400" cy="254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8" name="Google Shape;1038;p41"/>
          <p:cNvCxnSpPr/>
          <p:nvPr/>
        </p:nvCxnSpPr>
        <p:spPr>
          <a:xfrm flipH="1" rot="10800000">
            <a:off x="2223721" y="271954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39" name="Google Shape;1039;p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4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4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4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4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4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4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4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4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4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41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1" name="Google Shape;1051;p41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2" name="Google Shape;1052;p41"/>
          <p:cNvSpPr txBox="1"/>
          <p:nvPr/>
        </p:nvSpPr>
        <p:spPr>
          <a:xfrm>
            <a:off x="315900" y="2920425"/>
            <a:ext cx="88281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pipeline has to be fully differentiable for gradient backpropagation from the loss computations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However, the conversion from voxel grid to point set </a:t>
            </a: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(V2P)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is not fully differentiable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34275" y="750175"/>
            <a:ext cx="80466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Objective: recovery of a displacement field aligning template and reference point sets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well as correspondences between those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2"/>
          <p:cNvSpPr/>
          <p:nvPr/>
        </p:nvSpPr>
        <p:spPr>
          <a:xfrm>
            <a:off x="998675" y="605800"/>
            <a:ext cx="3116100" cy="142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8" name="Google Shape;10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875" y="610624"/>
            <a:ext cx="3398963" cy="1549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42"/>
          <p:cNvCxnSpPr/>
          <p:nvPr/>
        </p:nvCxnSpPr>
        <p:spPr>
          <a:xfrm flipH="1">
            <a:off x="8719735" y="1581582"/>
            <a:ext cx="5400" cy="559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0" name="Google Shape;1060;p42"/>
          <p:cNvSpPr/>
          <p:nvPr/>
        </p:nvSpPr>
        <p:spPr>
          <a:xfrm>
            <a:off x="7450410" y="1098923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1061" name="Google Shape;1061;p42"/>
          <p:cNvSpPr/>
          <p:nvPr/>
        </p:nvSpPr>
        <p:spPr>
          <a:xfrm>
            <a:off x="7227582" y="1413977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cxnSp>
        <p:nvCxnSpPr>
          <p:cNvPr id="1062" name="Google Shape;1062;p42"/>
          <p:cNvCxnSpPr/>
          <p:nvPr/>
        </p:nvCxnSpPr>
        <p:spPr>
          <a:xfrm rot="10800000">
            <a:off x="7533275" y="1595274"/>
            <a:ext cx="1133400" cy="18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42"/>
          <p:cNvCxnSpPr>
            <a:endCxn id="1064" idx="2"/>
          </p:cNvCxnSpPr>
          <p:nvPr/>
        </p:nvCxnSpPr>
        <p:spPr>
          <a:xfrm>
            <a:off x="860050" y="1248272"/>
            <a:ext cx="6483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5" name="Google Shape;1065;p42"/>
          <p:cNvCxnSpPr>
            <a:endCxn id="1066" idx="2"/>
          </p:cNvCxnSpPr>
          <p:nvPr/>
        </p:nvCxnSpPr>
        <p:spPr>
          <a:xfrm>
            <a:off x="889750" y="1716053"/>
            <a:ext cx="618600" cy="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7" name="Google Shape;1067;p42"/>
          <p:cNvSpPr txBox="1"/>
          <p:nvPr/>
        </p:nvSpPr>
        <p:spPr>
          <a:xfrm>
            <a:off x="203163" y="-10150"/>
            <a:ext cx="2986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Pipeline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8" name="Google Shape;106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6" y="754850"/>
            <a:ext cx="527412" cy="52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452" y="1769059"/>
            <a:ext cx="620817" cy="3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225" y="774670"/>
            <a:ext cx="377493" cy="4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" y="1747999"/>
            <a:ext cx="377495" cy="3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42"/>
          <p:cNvSpPr/>
          <p:nvPr/>
        </p:nvSpPr>
        <p:spPr>
          <a:xfrm>
            <a:off x="1081971" y="102388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73" name="Google Shape;1073;p42"/>
          <p:cNvSpPr txBox="1"/>
          <p:nvPr/>
        </p:nvSpPr>
        <p:spPr>
          <a:xfrm>
            <a:off x="1000531" y="102388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4" name="Google Shape;1074;p42"/>
          <p:cNvSpPr/>
          <p:nvPr/>
        </p:nvSpPr>
        <p:spPr>
          <a:xfrm>
            <a:off x="1081971" y="1496462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75" name="Google Shape;1075;p42"/>
          <p:cNvSpPr txBox="1"/>
          <p:nvPr/>
        </p:nvSpPr>
        <p:spPr>
          <a:xfrm>
            <a:off x="1000531" y="1496462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4" name="Google Shape;1064;p42"/>
          <p:cNvSpPr/>
          <p:nvPr/>
        </p:nvSpPr>
        <p:spPr>
          <a:xfrm>
            <a:off x="1508350" y="1020160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6" name="Google Shape;1076;p42"/>
          <p:cNvCxnSpPr/>
          <p:nvPr/>
        </p:nvCxnSpPr>
        <p:spPr>
          <a:xfrm flipH="1" rot="10800000">
            <a:off x="1861038" y="1240087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6" name="Google Shape;1066;p42"/>
          <p:cNvSpPr/>
          <p:nvPr/>
        </p:nvSpPr>
        <p:spPr>
          <a:xfrm>
            <a:off x="1508350" y="149274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7" name="Google Shape;1077;p42"/>
          <p:cNvCxnSpPr/>
          <p:nvPr/>
        </p:nvCxnSpPr>
        <p:spPr>
          <a:xfrm flipH="1" rot="10800000">
            <a:off x="1861038" y="171266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78" name="Google Shape;1078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562" y="1123813"/>
            <a:ext cx="739200" cy="684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9" name="Google Shape;1079;p42"/>
          <p:cNvCxnSpPr/>
          <p:nvPr/>
        </p:nvCxnSpPr>
        <p:spPr>
          <a:xfrm flipH="1" rot="10800000">
            <a:off x="2746875" y="1442400"/>
            <a:ext cx="230700" cy="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0" name="Google Shape;1080;p42"/>
          <p:cNvCxnSpPr/>
          <p:nvPr/>
        </p:nvCxnSpPr>
        <p:spPr>
          <a:xfrm>
            <a:off x="895453" y="870786"/>
            <a:ext cx="3061500" cy="1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1" name="Google Shape;1081;p42"/>
          <p:cNvCxnSpPr/>
          <p:nvPr/>
        </p:nvCxnSpPr>
        <p:spPr>
          <a:xfrm>
            <a:off x="895455" y="2195825"/>
            <a:ext cx="7394400" cy="4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2" name="Google Shape;1082;p42"/>
          <p:cNvSpPr/>
          <p:nvPr/>
        </p:nvSpPr>
        <p:spPr>
          <a:xfrm>
            <a:off x="3216692" y="941396"/>
            <a:ext cx="332100" cy="379800"/>
          </a:xfrm>
          <a:prstGeom prst="cube">
            <a:avLst>
              <a:gd fmla="val 25000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endParaRPr/>
          </a:p>
        </p:txBody>
      </p:sp>
      <p:sp>
        <p:nvSpPr>
          <p:cNvPr id="1083" name="Google Shape;1083;p42"/>
          <p:cNvSpPr/>
          <p:nvPr/>
        </p:nvSpPr>
        <p:spPr>
          <a:xfrm>
            <a:off x="2993865" y="1256450"/>
            <a:ext cx="332100" cy="379800"/>
          </a:xfrm>
          <a:prstGeom prst="cube">
            <a:avLst>
              <a:gd fmla="val 25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</a:t>
            </a:r>
            <a:endParaRPr/>
          </a:p>
        </p:txBody>
      </p:sp>
      <p:sp>
        <p:nvSpPr>
          <p:cNvPr id="1084" name="Google Shape;1084;p42"/>
          <p:cNvSpPr/>
          <p:nvPr/>
        </p:nvSpPr>
        <p:spPr>
          <a:xfrm>
            <a:off x="2771038" y="1571504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cxnSp>
        <p:nvCxnSpPr>
          <p:cNvPr id="1085" name="Google Shape;1085;p42"/>
          <p:cNvCxnSpPr/>
          <p:nvPr/>
        </p:nvCxnSpPr>
        <p:spPr>
          <a:xfrm>
            <a:off x="3275375" y="1460100"/>
            <a:ext cx="2321700" cy="24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6" name="Google Shape;1086;p42"/>
          <p:cNvSpPr/>
          <p:nvPr/>
        </p:nvSpPr>
        <p:spPr>
          <a:xfrm>
            <a:off x="3533071" y="1260171"/>
            <a:ext cx="279000" cy="379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87" name="Google Shape;1087;p42"/>
          <p:cNvSpPr txBox="1"/>
          <p:nvPr/>
        </p:nvSpPr>
        <p:spPr>
          <a:xfrm>
            <a:off x="345163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8" name="Google Shape;1088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6426" y="1353664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9" name="Google Shape;1089;p42"/>
          <p:cNvCxnSpPr/>
          <p:nvPr/>
        </p:nvCxnSpPr>
        <p:spPr>
          <a:xfrm>
            <a:off x="3962715" y="885089"/>
            <a:ext cx="900" cy="46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90" name="Google Shape;1090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200" y="1242361"/>
            <a:ext cx="618478" cy="44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42"/>
          <p:cNvSpPr/>
          <p:nvPr/>
        </p:nvSpPr>
        <p:spPr>
          <a:xfrm>
            <a:off x="5071831" y="1260171"/>
            <a:ext cx="279000" cy="379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92" name="Google Shape;1092;p42"/>
          <p:cNvSpPr txBox="1"/>
          <p:nvPr/>
        </p:nvSpPr>
        <p:spPr>
          <a:xfrm>
            <a:off x="4990391" y="1260171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P2V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3" name="Google Shape;1093;p42"/>
          <p:cNvSpPr/>
          <p:nvPr/>
        </p:nvSpPr>
        <p:spPr>
          <a:xfrm>
            <a:off x="5584649" y="1292191"/>
            <a:ext cx="332100" cy="3798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4" name="Google Shape;1094;p42"/>
          <p:cNvCxnSpPr/>
          <p:nvPr/>
        </p:nvCxnSpPr>
        <p:spPr>
          <a:xfrm flipH="1" rot="10800000">
            <a:off x="5007206" y="916117"/>
            <a:ext cx="300" cy="53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5" name="Google Shape;1095;p42"/>
          <p:cNvCxnSpPr/>
          <p:nvPr/>
        </p:nvCxnSpPr>
        <p:spPr>
          <a:xfrm rot="10800000">
            <a:off x="5007337" y="916047"/>
            <a:ext cx="3216900" cy="24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6" name="Google Shape;1096;p42"/>
          <p:cNvCxnSpPr/>
          <p:nvPr/>
        </p:nvCxnSpPr>
        <p:spPr>
          <a:xfrm flipH="1" rot="10800000">
            <a:off x="1630500" y="1876425"/>
            <a:ext cx="1800" cy="23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7" name="Google Shape;1097;p42"/>
          <p:cNvCxnSpPr/>
          <p:nvPr/>
        </p:nvCxnSpPr>
        <p:spPr>
          <a:xfrm>
            <a:off x="1636472" y="2112457"/>
            <a:ext cx="3230700" cy="19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8" name="Google Shape;1098;p42"/>
          <p:cNvCxnSpPr/>
          <p:nvPr/>
        </p:nvCxnSpPr>
        <p:spPr>
          <a:xfrm flipH="1" rot="10800000">
            <a:off x="4855700" y="1762000"/>
            <a:ext cx="138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9" name="Google Shape;1099;p42"/>
          <p:cNvCxnSpPr/>
          <p:nvPr/>
        </p:nvCxnSpPr>
        <p:spPr>
          <a:xfrm>
            <a:off x="4869912" y="1765002"/>
            <a:ext cx="1350300" cy="21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0" name="Google Shape;1100;p42"/>
          <p:cNvCxnSpPr/>
          <p:nvPr/>
        </p:nvCxnSpPr>
        <p:spPr>
          <a:xfrm>
            <a:off x="5884575" y="1476245"/>
            <a:ext cx="344100" cy="1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01" name="Google Shape;110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5728" y="1227249"/>
            <a:ext cx="739200" cy="684959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02" name="Google Shape;1102;p42"/>
          <p:cNvCxnSpPr/>
          <p:nvPr/>
        </p:nvCxnSpPr>
        <p:spPr>
          <a:xfrm>
            <a:off x="6917613" y="1607475"/>
            <a:ext cx="2538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3" name="Google Shape;1103;p42"/>
          <p:cNvSpPr/>
          <p:nvPr/>
        </p:nvSpPr>
        <p:spPr>
          <a:xfrm>
            <a:off x="7004755" y="1729031"/>
            <a:ext cx="332100" cy="379800"/>
          </a:xfrm>
          <a:prstGeom prst="cube">
            <a:avLst>
              <a:gd fmla="val 25000" name="adj"/>
            </a:avLst>
          </a:prstGeom>
          <a:solidFill>
            <a:srgbClr val="A4C2F4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</a:t>
            </a:r>
            <a:endParaRPr/>
          </a:p>
        </p:txBody>
      </p:sp>
      <p:sp>
        <p:nvSpPr>
          <p:cNvPr id="1104" name="Google Shape;1104;p42"/>
          <p:cNvSpPr/>
          <p:nvPr/>
        </p:nvSpPr>
        <p:spPr>
          <a:xfrm>
            <a:off x="7768713" y="1417699"/>
            <a:ext cx="279000" cy="379800"/>
          </a:xfrm>
          <a:prstGeom prst="rect">
            <a:avLst/>
          </a:prstGeom>
          <a:solidFill>
            <a:srgbClr val="D9D9D9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105" name="Google Shape;1105;p42"/>
          <p:cNvSpPr txBox="1"/>
          <p:nvPr/>
        </p:nvSpPr>
        <p:spPr>
          <a:xfrm>
            <a:off x="7687272" y="1417699"/>
            <a:ext cx="442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Times New Roman"/>
                <a:ea typeface="Times New Roman"/>
                <a:cs typeface="Times New Roman"/>
                <a:sym typeface="Times New Roman"/>
              </a:rPr>
              <a:t>V2P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6" name="Google Shape;110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143" y="1511191"/>
            <a:ext cx="174577" cy="18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7" name="Google Shape;1107;p42"/>
          <p:cNvCxnSpPr>
            <a:endCxn id="1106" idx="0"/>
          </p:cNvCxnSpPr>
          <p:nvPr/>
        </p:nvCxnSpPr>
        <p:spPr>
          <a:xfrm flipH="1">
            <a:off x="8197432" y="951391"/>
            <a:ext cx="5400" cy="559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08" name="Google Shape;1108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423350" y="1427825"/>
            <a:ext cx="651702" cy="3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82305" y="2141300"/>
            <a:ext cx="527411" cy="32158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0" name="Google Shape;1110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11253" y="2571750"/>
            <a:ext cx="651700" cy="30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75175" y="1978288"/>
            <a:ext cx="3238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4401" y="2601350"/>
            <a:ext cx="1133400" cy="254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3" name="Google Shape;1113;p42"/>
          <p:cNvCxnSpPr/>
          <p:nvPr/>
        </p:nvCxnSpPr>
        <p:spPr>
          <a:xfrm flipH="1" rot="10800000">
            <a:off x="2223721" y="2719548"/>
            <a:ext cx="219300" cy="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14" name="Google Shape;1114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08310" y="810300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29025" y="17229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90600" y="1858185"/>
            <a:ext cx="651700" cy="27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05323" y="964875"/>
            <a:ext cx="575917" cy="3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4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48850" y="587050"/>
            <a:ext cx="2078700" cy="25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4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12475" y="576125"/>
            <a:ext cx="1049786" cy="3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4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68950" y="1205783"/>
            <a:ext cx="620825" cy="24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4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67200" y="2139025"/>
            <a:ext cx="771052" cy="2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4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425050" y="1091613"/>
            <a:ext cx="648300" cy="31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4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363671" y="893179"/>
            <a:ext cx="771050" cy="25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4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202169" y="827881"/>
            <a:ext cx="648300" cy="3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42"/>
          <p:cNvSpPr txBox="1"/>
          <p:nvPr/>
        </p:nvSpPr>
        <p:spPr>
          <a:xfrm>
            <a:off x="2010538" y="1701713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6" name="Google Shape;1126;p42"/>
          <p:cNvSpPr txBox="1"/>
          <p:nvPr/>
        </p:nvSpPr>
        <p:spPr>
          <a:xfrm>
            <a:off x="6200525" y="1831300"/>
            <a:ext cx="848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Times New Roman"/>
                <a:ea typeface="Times New Roman"/>
                <a:cs typeface="Times New Roman"/>
                <a:sym typeface="Times New Roman"/>
              </a:rPr>
              <a:t>DispVoxNet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7" name="Google Shape;1127;p42"/>
          <p:cNvSpPr txBox="1"/>
          <p:nvPr/>
        </p:nvSpPr>
        <p:spPr>
          <a:xfrm>
            <a:off x="315900" y="2920425"/>
            <a:ext cx="8828100" cy="20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pipeline has to be fully differentiable for gradient backpropagation from the loss computations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the conversion from voxel grid to point set (V2P) is not fully differentiable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Therefore, we need a bridge in the V2P process (red rectangle) to propagate the gradients from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8" name="Google Shape;1128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87277" y="3453050"/>
            <a:ext cx="344100" cy="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3"/>
          <p:cNvSpPr txBox="1"/>
          <p:nvPr/>
        </p:nvSpPr>
        <p:spPr>
          <a:xfrm>
            <a:off x="203175" y="-10150"/>
            <a:ext cx="6116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Solution for Back Propagation in V2P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44"/>
          <p:cNvSpPr/>
          <p:nvPr/>
        </p:nvSpPr>
        <p:spPr>
          <a:xfrm>
            <a:off x="53875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44"/>
          <p:cNvSpPr/>
          <p:nvPr/>
        </p:nvSpPr>
        <p:spPr>
          <a:xfrm>
            <a:off x="213530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4"/>
          <p:cNvSpPr/>
          <p:nvPr/>
        </p:nvSpPr>
        <p:spPr>
          <a:xfrm>
            <a:off x="1075525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44"/>
          <p:cNvSpPr/>
          <p:nvPr/>
        </p:nvSpPr>
        <p:spPr>
          <a:xfrm>
            <a:off x="2640800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2" name="Google Shape;1142;p44"/>
          <p:cNvCxnSpPr>
            <a:stCxn id="1140" idx="6"/>
            <a:endCxn id="1141" idx="2"/>
          </p:cNvCxnSpPr>
          <p:nvPr/>
        </p:nvCxnSpPr>
        <p:spPr>
          <a:xfrm>
            <a:off x="1284925" y="8697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3" name="Google Shape;1143;p44"/>
          <p:cNvCxnSpPr>
            <a:stCxn id="1138" idx="7"/>
            <a:endCxn id="1140" idx="3"/>
          </p:cNvCxnSpPr>
          <p:nvPr/>
        </p:nvCxnSpPr>
        <p:spPr>
          <a:xfrm flipH="1" rot="10800000">
            <a:off x="717484" y="9463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4" name="Google Shape;1144;p44"/>
          <p:cNvCxnSpPr>
            <a:stCxn id="1139" idx="7"/>
            <a:endCxn id="1141" idx="3"/>
          </p:cNvCxnSpPr>
          <p:nvPr/>
        </p:nvCxnSpPr>
        <p:spPr>
          <a:xfrm flipH="1" rot="10800000">
            <a:off x="2314034" y="9463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5" name="Google Shape;1145;p44"/>
          <p:cNvSpPr/>
          <p:nvPr/>
        </p:nvSpPr>
        <p:spPr>
          <a:xfrm>
            <a:off x="53875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4"/>
          <p:cNvSpPr/>
          <p:nvPr/>
        </p:nvSpPr>
        <p:spPr>
          <a:xfrm>
            <a:off x="213530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4"/>
          <p:cNvSpPr/>
          <p:nvPr/>
        </p:nvSpPr>
        <p:spPr>
          <a:xfrm>
            <a:off x="1075525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4"/>
          <p:cNvSpPr/>
          <p:nvPr/>
        </p:nvSpPr>
        <p:spPr>
          <a:xfrm>
            <a:off x="2640800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9" name="Google Shape;1149;p44"/>
          <p:cNvCxnSpPr>
            <a:stCxn id="1145" idx="6"/>
            <a:endCxn id="1146" idx="2"/>
          </p:cNvCxnSpPr>
          <p:nvPr/>
        </p:nvCxnSpPr>
        <p:spPr>
          <a:xfrm>
            <a:off x="748150" y="28956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0" name="Google Shape;1150;p44"/>
          <p:cNvCxnSpPr>
            <a:stCxn id="1147" idx="6"/>
            <a:endCxn id="1148" idx="2"/>
          </p:cNvCxnSpPr>
          <p:nvPr/>
        </p:nvCxnSpPr>
        <p:spPr>
          <a:xfrm>
            <a:off x="1284925" y="23175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51" name="Google Shape;1151;p44"/>
          <p:cNvCxnSpPr>
            <a:stCxn id="1145" idx="7"/>
            <a:endCxn id="1147" idx="3"/>
          </p:cNvCxnSpPr>
          <p:nvPr/>
        </p:nvCxnSpPr>
        <p:spPr>
          <a:xfrm flipH="1" rot="10800000">
            <a:off x="717484" y="23941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52" name="Google Shape;1152;p44"/>
          <p:cNvCxnSpPr>
            <a:stCxn id="1146" idx="7"/>
            <a:endCxn id="1148" idx="3"/>
          </p:cNvCxnSpPr>
          <p:nvPr/>
        </p:nvCxnSpPr>
        <p:spPr>
          <a:xfrm flipH="1" rot="10800000">
            <a:off x="2314034" y="23941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3" name="Google Shape;1153;p44"/>
          <p:cNvCxnSpPr>
            <a:stCxn id="1138" idx="4"/>
            <a:endCxn id="1145" idx="0"/>
          </p:cNvCxnSpPr>
          <p:nvPr/>
        </p:nvCxnSpPr>
        <p:spPr>
          <a:xfrm>
            <a:off x="64345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4" name="Google Shape;1154;p44"/>
          <p:cNvCxnSpPr>
            <a:stCxn id="1139" idx="4"/>
            <a:endCxn id="1146" idx="0"/>
          </p:cNvCxnSpPr>
          <p:nvPr/>
        </p:nvCxnSpPr>
        <p:spPr>
          <a:xfrm>
            <a:off x="224000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5" name="Google Shape;1155;p44"/>
          <p:cNvCxnSpPr>
            <a:stCxn id="1141" idx="4"/>
            <a:endCxn id="1148" idx="0"/>
          </p:cNvCxnSpPr>
          <p:nvPr/>
        </p:nvCxnSpPr>
        <p:spPr>
          <a:xfrm>
            <a:off x="2745500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6" name="Google Shape;1156;p44"/>
          <p:cNvCxnSpPr>
            <a:stCxn id="1140" idx="4"/>
            <a:endCxn id="1147" idx="0"/>
          </p:cNvCxnSpPr>
          <p:nvPr/>
        </p:nvCxnSpPr>
        <p:spPr>
          <a:xfrm>
            <a:off x="1180225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157" name="Google Shape;1157;p44"/>
          <p:cNvSpPr/>
          <p:nvPr/>
        </p:nvSpPr>
        <p:spPr>
          <a:xfrm>
            <a:off x="1821163" y="1749975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8" name="Google Shape;1158;p44"/>
          <p:cNvCxnSpPr>
            <a:stCxn id="1138" idx="6"/>
            <a:endCxn id="1139" idx="2"/>
          </p:cNvCxnSpPr>
          <p:nvPr/>
        </p:nvCxnSpPr>
        <p:spPr>
          <a:xfrm>
            <a:off x="748150" y="14478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9" name="Google Shape;1159;p44"/>
          <p:cNvSpPr txBox="1"/>
          <p:nvPr/>
        </p:nvSpPr>
        <p:spPr>
          <a:xfrm>
            <a:off x="203175" y="-10150"/>
            <a:ext cx="6116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Solution for Back Propagation in V2P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0" name="Google Shape;1160;p44"/>
          <p:cNvSpPr/>
          <p:nvPr/>
        </p:nvSpPr>
        <p:spPr>
          <a:xfrm>
            <a:off x="6980075" y="104830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44"/>
          <p:cNvSpPr txBox="1"/>
          <p:nvPr/>
        </p:nvSpPr>
        <p:spPr>
          <a:xfrm>
            <a:off x="7341875" y="931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Inferred Displacement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2" name="Google Shape;1162;p44"/>
          <p:cNvSpPr/>
          <p:nvPr/>
        </p:nvSpPr>
        <p:spPr>
          <a:xfrm>
            <a:off x="6980063" y="1784600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44"/>
          <p:cNvSpPr txBox="1"/>
          <p:nvPr/>
        </p:nvSpPr>
        <p:spPr>
          <a:xfrm>
            <a:off x="7341875" y="1693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Template Point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64" name="Google Shape;1164;p44"/>
          <p:cNvCxnSpPr/>
          <p:nvPr/>
        </p:nvCxnSpPr>
        <p:spPr>
          <a:xfrm flipH="1">
            <a:off x="6892775" y="2745175"/>
            <a:ext cx="384000" cy="3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165" name="Google Shape;1165;p44"/>
          <p:cNvCxnSpPr/>
          <p:nvPr/>
        </p:nvCxnSpPr>
        <p:spPr>
          <a:xfrm>
            <a:off x="6892763" y="2301338"/>
            <a:ext cx="401100" cy="4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166" name="Google Shape;1166;p44"/>
          <p:cNvSpPr txBox="1"/>
          <p:nvPr/>
        </p:nvSpPr>
        <p:spPr>
          <a:xfrm>
            <a:off x="7341875" y="2074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Forward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7" name="Google Shape;1167;p44"/>
          <p:cNvSpPr txBox="1"/>
          <p:nvPr/>
        </p:nvSpPr>
        <p:spPr>
          <a:xfrm>
            <a:off x="7341875" y="25317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Backward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68" name="Google Shape;1168;p44"/>
          <p:cNvCxnSpPr/>
          <p:nvPr/>
        </p:nvCxnSpPr>
        <p:spPr>
          <a:xfrm>
            <a:off x="6935513" y="1509713"/>
            <a:ext cx="313200" cy="27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9" name="Google Shape;1169;p44"/>
          <p:cNvSpPr txBox="1"/>
          <p:nvPr/>
        </p:nvSpPr>
        <p:spPr>
          <a:xfrm>
            <a:off x="7341875" y="1312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Trilinear Interpolation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5"/>
          <p:cNvSpPr/>
          <p:nvPr/>
        </p:nvSpPr>
        <p:spPr>
          <a:xfrm>
            <a:off x="53875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45"/>
          <p:cNvSpPr/>
          <p:nvPr/>
        </p:nvSpPr>
        <p:spPr>
          <a:xfrm>
            <a:off x="213530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45"/>
          <p:cNvSpPr/>
          <p:nvPr/>
        </p:nvSpPr>
        <p:spPr>
          <a:xfrm>
            <a:off x="1075525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45"/>
          <p:cNvSpPr/>
          <p:nvPr/>
        </p:nvSpPr>
        <p:spPr>
          <a:xfrm>
            <a:off x="2640800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8" name="Google Shape;1178;p45"/>
          <p:cNvCxnSpPr>
            <a:stCxn id="1176" idx="6"/>
            <a:endCxn id="1177" idx="2"/>
          </p:cNvCxnSpPr>
          <p:nvPr/>
        </p:nvCxnSpPr>
        <p:spPr>
          <a:xfrm>
            <a:off x="1284925" y="8697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9" name="Google Shape;1179;p45"/>
          <p:cNvCxnSpPr>
            <a:stCxn id="1174" idx="7"/>
            <a:endCxn id="1176" idx="3"/>
          </p:cNvCxnSpPr>
          <p:nvPr/>
        </p:nvCxnSpPr>
        <p:spPr>
          <a:xfrm flipH="1" rot="10800000">
            <a:off x="717484" y="9463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0" name="Google Shape;1180;p45"/>
          <p:cNvCxnSpPr>
            <a:stCxn id="1175" idx="7"/>
            <a:endCxn id="1177" idx="3"/>
          </p:cNvCxnSpPr>
          <p:nvPr/>
        </p:nvCxnSpPr>
        <p:spPr>
          <a:xfrm flipH="1" rot="10800000">
            <a:off x="2314034" y="9463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1" name="Google Shape;1181;p45"/>
          <p:cNvSpPr/>
          <p:nvPr/>
        </p:nvSpPr>
        <p:spPr>
          <a:xfrm>
            <a:off x="53875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5"/>
          <p:cNvSpPr/>
          <p:nvPr/>
        </p:nvSpPr>
        <p:spPr>
          <a:xfrm>
            <a:off x="213530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45"/>
          <p:cNvSpPr/>
          <p:nvPr/>
        </p:nvSpPr>
        <p:spPr>
          <a:xfrm>
            <a:off x="1075525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45"/>
          <p:cNvSpPr/>
          <p:nvPr/>
        </p:nvSpPr>
        <p:spPr>
          <a:xfrm>
            <a:off x="2640800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5" name="Google Shape;1185;p45"/>
          <p:cNvCxnSpPr>
            <a:stCxn id="1181" idx="6"/>
            <a:endCxn id="1182" idx="2"/>
          </p:cNvCxnSpPr>
          <p:nvPr/>
        </p:nvCxnSpPr>
        <p:spPr>
          <a:xfrm>
            <a:off x="748150" y="28956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6" name="Google Shape;1186;p45"/>
          <p:cNvCxnSpPr>
            <a:stCxn id="1183" idx="6"/>
            <a:endCxn id="1184" idx="2"/>
          </p:cNvCxnSpPr>
          <p:nvPr/>
        </p:nvCxnSpPr>
        <p:spPr>
          <a:xfrm>
            <a:off x="1284925" y="23175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87" name="Google Shape;1187;p45"/>
          <p:cNvCxnSpPr>
            <a:stCxn id="1181" idx="7"/>
            <a:endCxn id="1183" idx="3"/>
          </p:cNvCxnSpPr>
          <p:nvPr/>
        </p:nvCxnSpPr>
        <p:spPr>
          <a:xfrm flipH="1" rot="10800000">
            <a:off x="717484" y="23941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88" name="Google Shape;1188;p45"/>
          <p:cNvCxnSpPr>
            <a:stCxn id="1182" idx="7"/>
            <a:endCxn id="1184" idx="3"/>
          </p:cNvCxnSpPr>
          <p:nvPr/>
        </p:nvCxnSpPr>
        <p:spPr>
          <a:xfrm flipH="1" rot="10800000">
            <a:off x="2314034" y="23941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9" name="Google Shape;1189;p45"/>
          <p:cNvCxnSpPr>
            <a:stCxn id="1174" idx="4"/>
            <a:endCxn id="1181" idx="0"/>
          </p:cNvCxnSpPr>
          <p:nvPr/>
        </p:nvCxnSpPr>
        <p:spPr>
          <a:xfrm>
            <a:off x="64345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0" name="Google Shape;1190;p45"/>
          <p:cNvCxnSpPr>
            <a:stCxn id="1175" idx="4"/>
            <a:endCxn id="1182" idx="0"/>
          </p:cNvCxnSpPr>
          <p:nvPr/>
        </p:nvCxnSpPr>
        <p:spPr>
          <a:xfrm>
            <a:off x="224000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1" name="Google Shape;1191;p45"/>
          <p:cNvCxnSpPr>
            <a:stCxn id="1177" idx="4"/>
            <a:endCxn id="1184" idx="0"/>
          </p:cNvCxnSpPr>
          <p:nvPr/>
        </p:nvCxnSpPr>
        <p:spPr>
          <a:xfrm>
            <a:off x="2745500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2" name="Google Shape;1192;p45"/>
          <p:cNvCxnSpPr>
            <a:stCxn id="1176" idx="4"/>
            <a:endCxn id="1183" idx="0"/>
          </p:cNvCxnSpPr>
          <p:nvPr/>
        </p:nvCxnSpPr>
        <p:spPr>
          <a:xfrm>
            <a:off x="1180225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93" name="Google Shape;1193;p45"/>
          <p:cNvCxnSpPr/>
          <p:nvPr/>
        </p:nvCxnSpPr>
        <p:spPr>
          <a:xfrm flipH="1" rot="10800000">
            <a:off x="1677713" y="894413"/>
            <a:ext cx="462300" cy="5391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4" name="Google Shape;1194;p45"/>
          <p:cNvCxnSpPr/>
          <p:nvPr/>
        </p:nvCxnSpPr>
        <p:spPr>
          <a:xfrm flipH="1" rot="10800000">
            <a:off x="1674425" y="2326838"/>
            <a:ext cx="481500" cy="5595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5" name="Google Shape;1195;p45"/>
          <p:cNvSpPr/>
          <p:nvPr/>
        </p:nvSpPr>
        <p:spPr>
          <a:xfrm>
            <a:off x="1821163" y="1749975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6" name="Google Shape;1196;p45"/>
          <p:cNvCxnSpPr/>
          <p:nvPr/>
        </p:nvCxnSpPr>
        <p:spPr>
          <a:xfrm flipH="1" rot="10800000">
            <a:off x="1924975" y="1161813"/>
            <a:ext cx="1800" cy="6045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7" name="Google Shape;1197;p45"/>
          <p:cNvCxnSpPr>
            <a:endCxn id="1195" idx="4"/>
          </p:cNvCxnSpPr>
          <p:nvPr/>
        </p:nvCxnSpPr>
        <p:spPr>
          <a:xfrm flipH="1" rot="10800000">
            <a:off x="1919263" y="1966875"/>
            <a:ext cx="6600" cy="6276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8" name="Google Shape;1198;p45"/>
          <p:cNvCxnSpPr>
            <a:stCxn id="1174" idx="6"/>
            <a:endCxn id="1175" idx="2"/>
          </p:cNvCxnSpPr>
          <p:nvPr/>
        </p:nvCxnSpPr>
        <p:spPr>
          <a:xfrm>
            <a:off x="748150" y="14478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99" name="Google Shape;11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813" y="1777825"/>
            <a:ext cx="22860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45"/>
          <p:cNvSpPr txBox="1"/>
          <p:nvPr/>
        </p:nvSpPr>
        <p:spPr>
          <a:xfrm>
            <a:off x="315825" y="3886150"/>
            <a:ext cx="80349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Compute trilinear weights for each template point using its 8 nearest inferred displacements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1" name="Google Shape;1201;p45"/>
          <p:cNvSpPr txBox="1"/>
          <p:nvPr/>
        </p:nvSpPr>
        <p:spPr>
          <a:xfrm>
            <a:off x="203175" y="-10150"/>
            <a:ext cx="6116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Solution for Back Propagation in V2P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2" name="Google Shape;1202;p45"/>
          <p:cNvSpPr/>
          <p:nvPr/>
        </p:nvSpPr>
        <p:spPr>
          <a:xfrm>
            <a:off x="6980075" y="104830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45"/>
          <p:cNvSpPr txBox="1"/>
          <p:nvPr/>
        </p:nvSpPr>
        <p:spPr>
          <a:xfrm>
            <a:off x="7341875" y="931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Inferred Displacement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4" name="Google Shape;1204;p45"/>
          <p:cNvSpPr/>
          <p:nvPr/>
        </p:nvSpPr>
        <p:spPr>
          <a:xfrm>
            <a:off x="6980063" y="1784600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45"/>
          <p:cNvSpPr txBox="1"/>
          <p:nvPr/>
        </p:nvSpPr>
        <p:spPr>
          <a:xfrm>
            <a:off x="7341875" y="1693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Template Point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06" name="Google Shape;1206;p45"/>
          <p:cNvCxnSpPr/>
          <p:nvPr/>
        </p:nvCxnSpPr>
        <p:spPr>
          <a:xfrm flipH="1">
            <a:off x="6892775" y="2745175"/>
            <a:ext cx="384000" cy="3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07" name="Google Shape;1207;p45"/>
          <p:cNvCxnSpPr/>
          <p:nvPr/>
        </p:nvCxnSpPr>
        <p:spPr>
          <a:xfrm>
            <a:off x="6892763" y="2301338"/>
            <a:ext cx="401100" cy="4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208" name="Google Shape;1208;p45"/>
          <p:cNvSpPr txBox="1"/>
          <p:nvPr/>
        </p:nvSpPr>
        <p:spPr>
          <a:xfrm>
            <a:off x="7341875" y="2074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Forward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9" name="Google Shape;1209;p45"/>
          <p:cNvSpPr txBox="1"/>
          <p:nvPr/>
        </p:nvSpPr>
        <p:spPr>
          <a:xfrm>
            <a:off x="7341875" y="25317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Backward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0" name="Google Shape;1210;p45"/>
          <p:cNvCxnSpPr/>
          <p:nvPr/>
        </p:nvCxnSpPr>
        <p:spPr>
          <a:xfrm>
            <a:off x="6935513" y="1509713"/>
            <a:ext cx="313200" cy="27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1" name="Google Shape;1211;p45"/>
          <p:cNvSpPr txBox="1"/>
          <p:nvPr/>
        </p:nvSpPr>
        <p:spPr>
          <a:xfrm>
            <a:off x="7341875" y="1312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Trilinear Interpolation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46"/>
          <p:cNvSpPr/>
          <p:nvPr/>
        </p:nvSpPr>
        <p:spPr>
          <a:xfrm>
            <a:off x="53875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46"/>
          <p:cNvSpPr/>
          <p:nvPr/>
        </p:nvSpPr>
        <p:spPr>
          <a:xfrm>
            <a:off x="213530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6"/>
          <p:cNvSpPr/>
          <p:nvPr/>
        </p:nvSpPr>
        <p:spPr>
          <a:xfrm>
            <a:off x="1075525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46"/>
          <p:cNvSpPr/>
          <p:nvPr/>
        </p:nvSpPr>
        <p:spPr>
          <a:xfrm>
            <a:off x="2640800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0" name="Google Shape;1220;p46"/>
          <p:cNvCxnSpPr>
            <a:stCxn id="1218" idx="6"/>
            <a:endCxn id="1219" idx="2"/>
          </p:cNvCxnSpPr>
          <p:nvPr/>
        </p:nvCxnSpPr>
        <p:spPr>
          <a:xfrm>
            <a:off x="1284925" y="8697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1" name="Google Shape;1221;p46"/>
          <p:cNvCxnSpPr>
            <a:stCxn id="1216" idx="7"/>
            <a:endCxn id="1218" idx="3"/>
          </p:cNvCxnSpPr>
          <p:nvPr/>
        </p:nvCxnSpPr>
        <p:spPr>
          <a:xfrm flipH="1" rot="10800000">
            <a:off x="717484" y="9463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2" name="Google Shape;1222;p46"/>
          <p:cNvCxnSpPr>
            <a:stCxn id="1217" idx="7"/>
            <a:endCxn id="1219" idx="3"/>
          </p:cNvCxnSpPr>
          <p:nvPr/>
        </p:nvCxnSpPr>
        <p:spPr>
          <a:xfrm flipH="1" rot="10800000">
            <a:off x="2314034" y="9463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3" name="Google Shape;1223;p46"/>
          <p:cNvSpPr/>
          <p:nvPr/>
        </p:nvSpPr>
        <p:spPr>
          <a:xfrm>
            <a:off x="53875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6"/>
          <p:cNvSpPr/>
          <p:nvPr/>
        </p:nvSpPr>
        <p:spPr>
          <a:xfrm>
            <a:off x="213530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6"/>
          <p:cNvSpPr/>
          <p:nvPr/>
        </p:nvSpPr>
        <p:spPr>
          <a:xfrm>
            <a:off x="1075525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6"/>
          <p:cNvSpPr/>
          <p:nvPr/>
        </p:nvSpPr>
        <p:spPr>
          <a:xfrm>
            <a:off x="2640800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7" name="Google Shape;1227;p46"/>
          <p:cNvCxnSpPr>
            <a:stCxn id="1223" idx="6"/>
            <a:endCxn id="1224" idx="2"/>
          </p:cNvCxnSpPr>
          <p:nvPr/>
        </p:nvCxnSpPr>
        <p:spPr>
          <a:xfrm>
            <a:off x="748150" y="28956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8" name="Google Shape;1228;p46"/>
          <p:cNvCxnSpPr>
            <a:stCxn id="1225" idx="6"/>
            <a:endCxn id="1226" idx="2"/>
          </p:cNvCxnSpPr>
          <p:nvPr/>
        </p:nvCxnSpPr>
        <p:spPr>
          <a:xfrm>
            <a:off x="1284925" y="23175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29" name="Google Shape;1229;p46"/>
          <p:cNvCxnSpPr>
            <a:stCxn id="1223" idx="7"/>
            <a:endCxn id="1225" idx="3"/>
          </p:cNvCxnSpPr>
          <p:nvPr/>
        </p:nvCxnSpPr>
        <p:spPr>
          <a:xfrm flipH="1" rot="10800000">
            <a:off x="717484" y="23941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30" name="Google Shape;1230;p46"/>
          <p:cNvCxnSpPr>
            <a:stCxn id="1224" idx="7"/>
            <a:endCxn id="1226" idx="3"/>
          </p:cNvCxnSpPr>
          <p:nvPr/>
        </p:nvCxnSpPr>
        <p:spPr>
          <a:xfrm flipH="1" rot="10800000">
            <a:off x="2314034" y="23941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1" name="Google Shape;1231;p46"/>
          <p:cNvCxnSpPr>
            <a:stCxn id="1216" idx="4"/>
            <a:endCxn id="1223" idx="0"/>
          </p:cNvCxnSpPr>
          <p:nvPr/>
        </p:nvCxnSpPr>
        <p:spPr>
          <a:xfrm>
            <a:off x="64345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2" name="Google Shape;1232;p46"/>
          <p:cNvCxnSpPr>
            <a:stCxn id="1217" idx="4"/>
            <a:endCxn id="1224" idx="0"/>
          </p:cNvCxnSpPr>
          <p:nvPr/>
        </p:nvCxnSpPr>
        <p:spPr>
          <a:xfrm>
            <a:off x="224000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3" name="Google Shape;1233;p46"/>
          <p:cNvCxnSpPr>
            <a:stCxn id="1219" idx="4"/>
            <a:endCxn id="1226" idx="0"/>
          </p:cNvCxnSpPr>
          <p:nvPr/>
        </p:nvCxnSpPr>
        <p:spPr>
          <a:xfrm>
            <a:off x="2745500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4" name="Google Shape;1234;p46"/>
          <p:cNvCxnSpPr>
            <a:stCxn id="1218" idx="4"/>
            <a:endCxn id="1225" idx="0"/>
          </p:cNvCxnSpPr>
          <p:nvPr/>
        </p:nvCxnSpPr>
        <p:spPr>
          <a:xfrm>
            <a:off x="1180225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35" name="Google Shape;1235;p46"/>
          <p:cNvSpPr/>
          <p:nvPr/>
        </p:nvSpPr>
        <p:spPr>
          <a:xfrm>
            <a:off x="3805125" y="1338750"/>
            <a:ext cx="793200" cy="1022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Affinity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36" name="Google Shape;1236;p46"/>
          <p:cNvCxnSpPr/>
          <p:nvPr/>
        </p:nvCxnSpPr>
        <p:spPr>
          <a:xfrm flipH="1" rot="10800000">
            <a:off x="1677713" y="894413"/>
            <a:ext cx="462300" cy="5391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7" name="Google Shape;1237;p46"/>
          <p:cNvCxnSpPr/>
          <p:nvPr/>
        </p:nvCxnSpPr>
        <p:spPr>
          <a:xfrm flipH="1" rot="10800000">
            <a:off x="1674425" y="2326838"/>
            <a:ext cx="481500" cy="5595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8" name="Google Shape;1238;p46"/>
          <p:cNvSpPr/>
          <p:nvPr/>
        </p:nvSpPr>
        <p:spPr>
          <a:xfrm>
            <a:off x="1821163" y="1749975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9" name="Google Shape;1239;p46"/>
          <p:cNvCxnSpPr/>
          <p:nvPr/>
        </p:nvCxnSpPr>
        <p:spPr>
          <a:xfrm flipH="1" rot="10800000">
            <a:off x="1924975" y="1161813"/>
            <a:ext cx="1800" cy="6045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0" name="Google Shape;1240;p46"/>
          <p:cNvCxnSpPr>
            <a:endCxn id="1238" idx="4"/>
          </p:cNvCxnSpPr>
          <p:nvPr/>
        </p:nvCxnSpPr>
        <p:spPr>
          <a:xfrm flipH="1" rot="10800000">
            <a:off x="1919263" y="1966875"/>
            <a:ext cx="6600" cy="6276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1" name="Google Shape;1241;p46"/>
          <p:cNvCxnSpPr>
            <a:stCxn id="1238" idx="6"/>
            <a:endCxn id="1235" idx="1"/>
          </p:cNvCxnSpPr>
          <p:nvPr/>
        </p:nvCxnSpPr>
        <p:spPr>
          <a:xfrm flipH="1" rot="10800000">
            <a:off x="2030563" y="1850025"/>
            <a:ext cx="1774500" cy="84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42" name="Google Shape;1242;p46"/>
          <p:cNvCxnSpPr>
            <a:stCxn id="1216" idx="6"/>
            <a:endCxn id="1217" idx="2"/>
          </p:cNvCxnSpPr>
          <p:nvPr/>
        </p:nvCxnSpPr>
        <p:spPr>
          <a:xfrm>
            <a:off x="748150" y="14478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43" name="Google Shape;124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813" y="1777825"/>
            <a:ext cx="2286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213" y="1110150"/>
            <a:ext cx="2381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46"/>
          <p:cNvSpPr/>
          <p:nvPr/>
        </p:nvSpPr>
        <p:spPr>
          <a:xfrm>
            <a:off x="6980075" y="104830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46"/>
          <p:cNvSpPr txBox="1"/>
          <p:nvPr/>
        </p:nvSpPr>
        <p:spPr>
          <a:xfrm>
            <a:off x="7341875" y="931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Inferred Displacement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7" name="Google Shape;1247;p46"/>
          <p:cNvSpPr/>
          <p:nvPr/>
        </p:nvSpPr>
        <p:spPr>
          <a:xfrm>
            <a:off x="6980063" y="1784600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46"/>
          <p:cNvSpPr txBox="1"/>
          <p:nvPr/>
        </p:nvSpPr>
        <p:spPr>
          <a:xfrm>
            <a:off x="7341875" y="1693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Template Point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49" name="Google Shape;1249;p46"/>
          <p:cNvCxnSpPr/>
          <p:nvPr/>
        </p:nvCxnSpPr>
        <p:spPr>
          <a:xfrm flipH="1">
            <a:off x="6892775" y="2745175"/>
            <a:ext cx="384000" cy="3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50" name="Google Shape;1250;p46"/>
          <p:cNvCxnSpPr/>
          <p:nvPr/>
        </p:nvCxnSpPr>
        <p:spPr>
          <a:xfrm>
            <a:off x="6892763" y="2301338"/>
            <a:ext cx="401100" cy="4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251" name="Google Shape;1251;p46"/>
          <p:cNvSpPr txBox="1"/>
          <p:nvPr/>
        </p:nvSpPr>
        <p:spPr>
          <a:xfrm>
            <a:off x="7341875" y="2074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Forward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2" name="Google Shape;1252;p46"/>
          <p:cNvSpPr txBox="1"/>
          <p:nvPr/>
        </p:nvSpPr>
        <p:spPr>
          <a:xfrm>
            <a:off x="7341875" y="25317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Backward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53" name="Google Shape;1253;p46"/>
          <p:cNvCxnSpPr/>
          <p:nvPr/>
        </p:nvCxnSpPr>
        <p:spPr>
          <a:xfrm>
            <a:off x="6935513" y="1509713"/>
            <a:ext cx="313200" cy="27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4" name="Google Shape;1254;p46"/>
          <p:cNvSpPr txBox="1"/>
          <p:nvPr/>
        </p:nvSpPr>
        <p:spPr>
          <a:xfrm>
            <a:off x="7341875" y="1312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Trilinear Interpolation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5" name="Google Shape;1255;p46"/>
          <p:cNvSpPr txBox="1"/>
          <p:nvPr/>
        </p:nvSpPr>
        <p:spPr>
          <a:xfrm>
            <a:off x="315825" y="3886150"/>
            <a:ext cx="80349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Compute trilinear weights for each template point using its 8 nearest inferred displacements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Record the weights and indices of the 8 nearest displacements in the affinity 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6" name="Google Shape;1256;p46"/>
          <p:cNvSpPr txBox="1"/>
          <p:nvPr/>
        </p:nvSpPr>
        <p:spPr>
          <a:xfrm>
            <a:off x="203175" y="-10150"/>
            <a:ext cx="6116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Solution for Back Propagation in V2P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7"/>
          <p:cNvSpPr/>
          <p:nvPr/>
        </p:nvSpPr>
        <p:spPr>
          <a:xfrm>
            <a:off x="53875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7"/>
          <p:cNvSpPr/>
          <p:nvPr/>
        </p:nvSpPr>
        <p:spPr>
          <a:xfrm>
            <a:off x="213530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47"/>
          <p:cNvSpPr/>
          <p:nvPr/>
        </p:nvSpPr>
        <p:spPr>
          <a:xfrm>
            <a:off x="1075525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7"/>
          <p:cNvSpPr/>
          <p:nvPr/>
        </p:nvSpPr>
        <p:spPr>
          <a:xfrm>
            <a:off x="2640800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5" name="Google Shape;1265;p47"/>
          <p:cNvCxnSpPr>
            <a:stCxn id="1263" idx="6"/>
            <a:endCxn id="1264" idx="2"/>
          </p:cNvCxnSpPr>
          <p:nvPr/>
        </p:nvCxnSpPr>
        <p:spPr>
          <a:xfrm>
            <a:off x="1284925" y="8697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6" name="Google Shape;1266;p47"/>
          <p:cNvCxnSpPr>
            <a:stCxn id="1261" idx="7"/>
            <a:endCxn id="1263" idx="3"/>
          </p:cNvCxnSpPr>
          <p:nvPr/>
        </p:nvCxnSpPr>
        <p:spPr>
          <a:xfrm flipH="1" rot="10800000">
            <a:off x="717484" y="9463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7" name="Google Shape;1267;p47"/>
          <p:cNvCxnSpPr>
            <a:stCxn id="1262" idx="7"/>
            <a:endCxn id="1264" idx="3"/>
          </p:cNvCxnSpPr>
          <p:nvPr/>
        </p:nvCxnSpPr>
        <p:spPr>
          <a:xfrm flipH="1" rot="10800000">
            <a:off x="2314034" y="9463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8" name="Google Shape;1268;p47"/>
          <p:cNvSpPr/>
          <p:nvPr/>
        </p:nvSpPr>
        <p:spPr>
          <a:xfrm>
            <a:off x="53875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47"/>
          <p:cNvSpPr/>
          <p:nvPr/>
        </p:nvSpPr>
        <p:spPr>
          <a:xfrm>
            <a:off x="213530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47"/>
          <p:cNvSpPr/>
          <p:nvPr/>
        </p:nvSpPr>
        <p:spPr>
          <a:xfrm>
            <a:off x="1075525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47"/>
          <p:cNvSpPr/>
          <p:nvPr/>
        </p:nvSpPr>
        <p:spPr>
          <a:xfrm>
            <a:off x="2640800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2" name="Google Shape;1272;p47"/>
          <p:cNvCxnSpPr>
            <a:stCxn id="1268" idx="6"/>
            <a:endCxn id="1269" idx="2"/>
          </p:cNvCxnSpPr>
          <p:nvPr/>
        </p:nvCxnSpPr>
        <p:spPr>
          <a:xfrm>
            <a:off x="748150" y="28956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3" name="Google Shape;1273;p47"/>
          <p:cNvCxnSpPr>
            <a:stCxn id="1270" idx="6"/>
            <a:endCxn id="1271" idx="2"/>
          </p:cNvCxnSpPr>
          <p:nvPr/>
        </p:nvCxnSpPr>
        <p:spPr>
          <a:xfrm>
            <a:off x="1284925" y="23175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74" name="Google Shape;1274;p47"/>
          <p:cNvCxnSpPr>
            <a:stCxn id="1268" idx="7"/>
            <a:endCxn id="1270" idx="3"/>
          </p:cNvCxnSpPr>
          <p:nvPr/>
        </p:nvCxnSpPr>
        <p:spPr>
          <a:xfrm flipH="1" rot="10800000">
            <a:off x="717484" y="23941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275" name="Google Shape;1275;p47"/>
          <p:cNvCxnSpPr>
            <a:stCxn id="1269" idx="7"/>
            <a:endCxn id="1271" idx="3"/>
          </p:cNvCxnSpPr>
          <p:nvPr/>
        </p:nvCxnSpPr>
        <p:spPr>
          <a:xfrm flipH="1" rot="10800000">
            <a:off x="2314034" y="23941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6" name="Google Shape;1276;p47"/>
          <p:cNvCxnSpPr>
            <a:stCxn id="1261" idx="4"/>
            <a:endCxn id="1268" idx="0"/>
          </p:cNvCxnSpPr>
          <p:nvPr/>
        </p:nvCxnSpPr>
        <p:spPr>
          <a:xfrm>
            <a:off x="64345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7" name="Google Shape;1277;p47"/>
          <p:cNvCxnSpPr>
            <a:stCxn id="1262" idx="4"/>
            <a:endCxn id="1269" idx="0"/>
          </p:cNvCxnSpPr>
          <p:nvPr/>
        </p:nvCxnSpPr>
        <p:spPr>
          <a:xfrm>
            <a:off x="224000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8" name="Google Shape;1278;p47"/>
          <p:cNvCxnSpPr>
            <a:stCxn id="1264" idx="4"/>
            <a:endCxn id="1271" idx="0"/>
          </p:cNvCxnSpPr>
          <p:nvPr/>
        </p:nvCxnSpPr>
        <p:spPr>
          <a:xfrm>
            <a:off x="2745500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9" name="Google Shape;1279;p47"/>
          <p:cNvCxnSpPr>
            <a:stCxn id="1263" idx="4"/>
            <a:endCxn id="1270" idx="0"/>
          </p:cNvCxnSpPr>
          <p:nvPr/>
        </p:nvCxnSpPr>
        <p:spPr>
          <a:xfrm>
            <a:off x="1180225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80" name="Google Shape;1280;p47"/>
          <p:cNvSpPr/>
          <p:nvPr/>
        </p:nvSpPr>
        <p:spPr>
          <a:xfrm>
            <a:off x="3805125" y="1338750"/>
            <a:ext cx="793200" cy="1022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Affinity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81" name="Google Shape;1281;p47"/>
          <p:cNvCxnSpPr/>
          <p:nvPr/>
        </p:nvCxnSpPr>
        <p:spPr>
          <a:xfrm flipH="1" rot="10800000">
            <a:off x="1677713" y="894413"/>
            <a:ext cx="462300" cy="5391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2" name="Google Shape;1282;p47"/>
          <p:cNvCxnSpPr/>
          <p:nvPr/>
        </p:nvCxnSpPr>
        <p:spPr>
          <a:xfrm flipH="1" rot="10800000">
            <a:off x="1674425" y="2326838"/>
            <a:ext cx="481500" cy="5595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3" name="Google Shape;1283;p47"/>
          <p:cNvSpPr/>
          <p:nvPr/>
        </p:nvSpPr>
        <p:spPr>
          <a:xfrm>
            <a:off x="1821163" y="1749975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4" name="Google Shape;1284;p47"/>
          <p:cNvCxnSpPr/>
          <p:nvPr/>
        </p:nvCxnSpPr>
        <p:spPr>
          <a:xfrm flipH="1" rot="10800000">
            <a:off x="1924975" y="1161813"/>
            <a:ext cx="1800" cy="6045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5" name="Google Shape;1285;p47"/>
          <p:cNvCxnSpPr>
            <a:endCxn id="1283" idx="4"/>
          </p:cNvCxnSpPr>
          <p:nvPr/>
        </p:nvCxnSpPr>
        <p:spPr>
          <a:xfrm flipH="1" rot="10800000">
            <a:off x="1919263" y="1966875"/>
            <a:ext cx="6600" cy="6276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6" name="Google Shape;1286;p47"/>
          <p:cNvCxnSpPr>
            <a:stCxn id="1283" idx="6"/>
            <a:endCxn id="1280" idx="1"/>
          </p:cNvCxnSpPr>
          <p:nvPr/>
        </p:nvCxnSpPr>
        <p:spPr>
          <a:xfrm flipH="1" rot="10800000">
            <a:off x="2030563" y="1850025"/>
            <a:ext cx="1774500" cy="84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87" name="Google Shape;1287;p47"/>
          <p:cNvCxnSpPr>
            <a:stCxn id="1261" idx="6"/>
            <a:endCxn id="1262" idx="2"/>
          </p:cNvCxnSpPr>
          <p:nvPr/>
        </p:nvCxnSpPr>
        <p:spPr>
          <a:xfrm>
            <a:off x="748150" y="14478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8" name="Google Shape;1288;p47"/>
          <p:cNvCxnSpPr/>
          <p:nvPr/>
        </p:nvCxnSpPr>
        <p:spPr>
          <a:xfrm>
            <a:off x="4621363" y="1858425"/>
            <a:ext cx="900900" cy="123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pic>
        <p:nvPicPr>
          <p:cNvPr id="1289" name="Google Shape;12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813" y="1777825"/>
            <a:ext cx="2286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213" y="1110150"/>
            <a:ext cx="2381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025" y="1616750"/>
            <a:ext cx="2667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47"/>
          <p:cNvSpPr/>
          <p:nvPr/>
        </p:nvSpPr>
        <p:spPr>
          <a:xfrm>
            <a:off x="6980075" y="104830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47"/>
          <p:cNvSpPr txBox="1"/>
          <p:nvPr/>
        </p:nvSpPr>
        <p:spPr>
          <a:xfrm>
            <a:off x="7341875" y="931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Inferred Displacement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4" name="Google Shape;1294;p47"/>
          <p:cNvSpPr/>
          <p:nvPr/>
        </p:nvSpPr>
        <p:spPr>
          <a:xfrm>
            <a:off x="6980063" y="1784600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47"/>
          <p:cNvSpPr txBox="1"/>
          <p:nvPr/>
        </p:nvSpPr>
        <p:spPr>
          <a:xfrm>
            <a:off x="7341875" y="1693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Template Point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96" name="Google Shape;1296;p47"/>
          <p:cNvCxnSpPr/>
          <p:nvPr/>
        </p:nvCxnSpPr>
        <p:spPr>
          <a:xfrm flipH="1">
            <a:off x="6892775" y="2745175"/>
            <a:ext cx="384000" cy="3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97" name="Google Shape;1297;p47"/>
          <p:cNvCxnSpPr/>
          <p:nvPr/>
        </p:nvCxnSpPr>
        <p:spPr>
          <a:xfrm>
            <a:off x="6892763" y="2301338"/>
            <a:ext cx="401100" cy="4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298" name="Google Shape;1298;p47"/>
          <p:cNvSpPr txBox="1"/>
          <p:nvPr/>
        </p:nvSpPr>
        <p:spPr>
          <a:xfrm>
            <a:off x="7341875" y="2074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Forward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9" name="Google Shape;1299;p47"/>
          <p:cNvSpPr txBox="1"/>
          <p:nvPr/>
        </p:nvSpPr>
        <p:spPr>
          <a:xfrm>
            <a:off x="7341875" y="25317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Backward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00" name="Google Shape;1300;p47"/>
          <p:cNvCxnSpPr/>
          <p:nvPr/>
        </p:nvCxnSpPr>
        <p:spPr>
          <a:xfrm>
            <a:off x="6935513" y="1509713"/>
            <a:ext cx="313200" cy="27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1" name="Google Shape;1301;p47"/>
          <p:cNvSpPr txBox="1"/>
          <p:nvPr/>
        </p:nvSpPr>
        <p:spPr>
          <a:xfrm>
            <a:off x="7341875" y="1312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Trilinear Interpolation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2" name="Google Shape;1302;p47"/>
          <p:cNvSpPr txBox="1"/>
          <p:nvPr/>
        </p:nvSpPr>
        <p:spPr>
          <a:xfrm>
            <a:off x="315825" y="3886150"/>
            <a:ext cx="80349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Compute trilinear weights for each template point using its 8 nearest inferred displacements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Record the weights and indices of the 8 nearest displacements in the affinity 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Compute the point projection loss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3" name="Google Shape;1303;p47"/>
          <p:cNvSpPr txBox="1"/>
          <p:nvPr/>
        </p:nvSpPr>
        <p:spPr>
          <a:xfrm>
            <a:off x="203175" y="-10150"/>
            <a:ext cx="6116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Solution for Back Propagation in V2P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48"/>
          <p:cNvSpPr txBox="1"/>
          <p:nvPr/>
        </p:nvSpPr>
        <p:spPr>
          <a:xfrm>
            <a:off x="203175" y="-10150"/>
            <a:ext cx="6116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Solution for Back Propagation in V2P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9" name="Google Shape;1309;p48"/>
          <p:cNvSpPr/>
          <p:nvPr/>
        </p:nvSpPr>
        <p:spPr>
          <a:xfrm>
            <a:off x="53875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48"/>
          <p:cNvSpPr/>
          <p:nvPr/>
        </p:nvSpPr>
        <p:spPr>
          <a:xfrm>
            <a:off x="2135300" y="13394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48"/>
          <p:cNvSpPr/>
          <p:nvPr/>
        </p:nvSpPr>
        <p:spPr>
          <a:xfrm>
            <a:off x="1075525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48"/>
          <p:cNvSpPr/>
          <p:nvPr/>
        </p:nvSpPr>
        <p:spPr>
          <a:xfrm>
            <a:off x="2640800" y="7612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3" name="Google Shape;1313;p48"/>
          <p:cNvCxnSpPr>
            <a:stCxn id="1311" idx="6"/>
            <a:endCxn id="1312" idx="2"/>
          </p:cNvCxnSpPr>
          <p:nvPr/>
        </p:nvCxnSpPr>
        <p:spPr>
          <a:xfrm>
            <a:off x="1284925" y="8697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4" name="Google Shape;1314;p48"/>
          <p:cNvCxnSpPr>
            <a:stCxn id="1309" idx="7"/>
            <a:endCxn id="1311" idx="3"/>
          </p:cNvCxnSpPr>
          <p:nvPr/>
        </p:nvCxnSpPr>
        <p:spPr>
          <a:xfrm flipH="1" rot="10800000">
            <a:off x="717484" y="9463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5" name="Google Shape;1315;p48"/>
          <p:cNvCxnSpPr>
            <a:stCxn id="1310" idx="7"/>
            <a:endCxn id="1312" idx="3"/>
          </p:cNvCxnSpPr>
          <p:nvPr/>
        </p:nvCxnSpPr>
        <p:spPr>
          <a:xfrm flipH="1" rot="10800000">
            <a:off x="2314034" y="9463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6" name="Google Shape;1316;p48"/>
          <p:cNvSpPr/>
          <p:nvPr/>
        </p:nvSpPr>
        <p:spPr>
          <a:xfrm>
            <a:off x="53875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48"/>
          <p:cNvSpPr/>
          <p:nvPr/>
        </p:nvSpPr>
        <p:spPr>
          <a:xfrm>
            <a:off x="2135300" y="2787225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48"/>
          <p:cNvSpPr/>
          <p:nvPr/>
        </p:nvSpPr>
        <p:spPr>
          <a:xfrm>
            <a:off x="1075525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48"/>
          <p:cNvSpPr/>
          <p:nvPr/>
        </p:nvSpPr>
        <p:spPr>
          <a:xfrm>
            <a:off x="2640800" y="220905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0" name="Google Shape;1320;p48"/>
          <p:cNvCxnSpPr>
            <a:stCxn id="1316" idx="6"/>
            <a:endCxn id="1317" idx="2"/>
          </p:cNvCxnSpPr>
          <p:nvPr/>
        </p:nvCxnSpPr>
        <p:spPr>
          <a:xfrm>
            <a:off x="748150" y="28956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1" name="Google Shape;1321;p48"/>
          <p:cNvCxnSpPr>
            <a:stCxn id="1318" idx="6"/>
            <a:endCxn id="1319" idx="2"/>
          </p:cNvCxnSpPr>
          <p:nvPr/>
        </p:nvCxnSpPr>
        <p:spPr>
          <a:xfrm>
            <a:off x="1284925" y="2317500"/>
            <a:ext cx="13560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22" name="Google Shape;1322;p48"/>
          <p:cNvCxnSpPr>
            <a:stCxn id="1316" idx="7"/>
            <a:endCxn id="1318" idx="3"/>
          </p:cNvCxnSpPr>
          <p:nvPr/>
        </p:nvCxnSpPr>
        <p:spPr>
          <a:xfrm flipH="1" rot="10800000">
            <a:off x="717484" y="2394189"/>
            <a:ext cx="3888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23" name="Google Shape;1323;p48"/>
          <p:cNvCxnSpPr>
            <a:stCxn id="1317" idx="7"/>
            <a:endCxn id="1319" idx="3"/>
          </p:cNvCxnSpPr>
          <p:nvPr/>
        </p:nvCxnSpPr>
        <p:spPr>
          <a:xfrm flipH="1" rot="10800000">
            <a:off x="2314034" y="2394189"/>
            <a:ext cx="357300" cy="4248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4" name="Google Shape;1324;p48"/>
          <p:cNvCxnSpPr>
            <a:stCxn id="1309" idx="4"/>
            <a:endCxn id="1316" idx="0"/>
          </p:cNvCxnSpPr>
          <p:nvPr/>
        </p:nvCxnSpPr>
        <p:spPr>
          <a:xfrm>
            <a:off x="64345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5" name="Google Shape;1325;p48"/>
          <p:cNvCxnSpPr>
            <a:stCxn id="1310" idx="4"/>
            <a:endCxn id="1317" idx="0"/>
          </p:cNvCxnSpPr>
          <p:nvPr/>
        </p:nvCxnSpPr>
        <p:spPr>
          <a:xfrm>
            <a:off x="2240000" y="1556325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6" name="Google Shape;1326;p48"/>
          <p:cNvCxnSpPr>
            <a:stCxn id="1312" idx="4"/>
            <a:endCxn id="1319" idx="0"/>
          </p:cNvCxnSpPr>
          <p:nvPr/>
        </p:nvCxnSpPr>
        <p:spPr>
          <a:xfrm>
            <a:off x="2745500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7" name="Google Shape;1327;p48"/>
          <p:cNvCxnSpPr>
            <a:stCxn id="1311" idx="4"/>
            <a:endCxn id="1318" idx="0"/>
          </p:cNvCxnSpPr>
          <p:nvPr/>
        </p:nvCxnSpPr>
        <p:spPr>
          <a:xfrm>
            <a:off x="1180225" y="978150"/>
            <a:ext cx="0" cy="1230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28" name="Google Shape;1328;p48"/>
          <p:cNvCxnSpPr>
            <a:endCxn id="1311" idx="7"/>
          </p:cNvCxnSpPr>
          <p:nvPr/>
        </p:nvCxnSpPr>
        <p:spPr>
          <a:xfrm flipH="1">
            <a:off x="1254259" y="606114"/>
            <a:ext cx="272100" cy="186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29" name="Google Shape;1329;p48"/>
          <p:cNvCxnSpPr/>
          <p:nvPr/>
        </p:nvCxnSpPr>
        <p:spPr>
          <a:xfrm flipH="1" rot="10800000">
            <a:off x="1562000" y="591075"/>
            <a:ext cx="2007300" cy="102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30" name="Google Shape;1330;p48"/>
          <p:cNvCxnSpPr>
            <a:endCxn id="1312" idx="6"/>
          </p:cNvCxnSpPr>
          <p:nvPr/>
        </p:nvCxnSpPr>
        <p:spPr>
          <a:xfrm flipH="1">
            <a:off x="2850200" y="867900"/>
            <a:ext cx="591900" cy="18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31" name="Google Shape;1331;p48"/>
          <p:cNvCxnSpPr>
            <a:endCxn id="1310" idx="6"/>
          </p:cNvCxnSpPr>
          <p:nvPr/>
        </p:nvCxnSpPr>
        <p:spPr>
          <a:xfrm flipH="1">
            <a:off x="2344700" y="1413375"/>
            <a:ext cx="1100100" cy="345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32" name="Google Shape;1332;p48"/>
          <p:cNvCxnSpPr>
            <a:endCxn id="1317" idx="6"/>
          </p:cNvCxnSpPr>
          <p:nvPr/>
        </p:nvCxnSpPr>
        <p:spPr>
          <a:xfrm rot="10800000">
            <a:off x="2344700" y="2895675"/>
            <a:ext cx="648300" cy="78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33" name="Google Shape;1333;p48"/>
          <p:cNvCxnSpPr>
            <a:endCxn id="1319" idx="6"/>
          </p:cNvCxnSpPr>
          <p:nvPr/>
        </p:nvCxnSpPr>
        <p:spPr>
          <a:xfrm rot="10800000">
            <a:off x="2850200" y="2317500"/>
            <a:ext cx="547200" cy="21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34" name="Google Shape;1334;p48"/>
          <p:cNvCxnSpPr>
            <a:endCxn id="1309" idx="5"/>
          </p:cNvCxnSpPr>
          <p:nvPr/>
        </p:nvCxnSpPr>
        <p:spPr>
          <a:xfrm rot="10800000">
            <a:off x="717484" y="1524561"/>
            <a:ext cx="187800" cy="1590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35" name="Google Shape;1335;p48"/>
          <p:cNvCxnSpPr/>
          <p:nvPr/>
        </p:nvCxnSpPr>
        <p:spPr>
          <a:xfrm rot="10800000">
            <a:off x="717625" y="2972425"/>
            <a:ext cx="187800" cy="1590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36" name="Google Shape;1336;p48"/>
          <p:cNvCxnSpPr/>
          <p:nvPr/>
        </p:nvCxnSpPr>
        <p:spPr>
          <a:xfrm flipH="1">
            <a:off x="1254400" y="2053900"/>
            <a:ext cx="272100" cy="186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37" name="Google Shape;1337;p48"/>
          <p:cNvCxnSpPr/>
          <p:nvPr/>
        </p:nvCxnSpPr>
        <p:spPr>
          <a:xfrm>
            <a:off x="959275" y="3141625"/>
            <a:ext cx="2116200" cy="87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38" name="Google Shape;1338;p48"/>
          <p:cNvCxnSpPr/>
          <p:nvPr/>
        </p:nvCxnSpPr>
        <p:spPr>
          <a:xfrm>
            <a:off x="3614200" y="606100"/>
            <a:ext cx="201900" cy="10626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39" name="Google Shape;1339;p48"/>
          <p:cNvCxnSpPr/>
          <p:nvPr/>
        </p:nvCxnSpPr>
        <p:spPr>
          <a:xfrm>
            <a:off x="3501950" y="868000"/>
            <a:ext cx="314400" cy="8232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40" name="Google Shape;1340;p48"/>
          <p:cNvCxnSpPr/>
          <p:nvPr/>
        </p:nvCxnSpPr>
        <p:spPr>
          <a:xfrm>
            <a:off x="3501950" y="1444175"/>
            <a:ext cx="306900" cy="2244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41" name="Google Shape;1341;p48"/>
          <p:cNvCxnSpPr/>
          <p:nvPr/>
        </p:nvCxnSpPr>
        <p:spPr>
          <a:xfrm flipH="1" rot="10800000">
            <a:off x="3442100" y="2057750"/>
            <a:ext cx="351600" cy="276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42" name="Google Shape;1342;p48"/>
          <p:cNvCxnSpPr/>
          <p:nvPr/>
        </p:nvCxnSpPr>
        <p:spPr>
          <a:xfrm flipH="1" rot="10800000">
            <a:off x="3045500" y="2095125"/>
            <a:ext cx="763500" cy="8157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43" name="Google Shape;1343;p48"/>
          <p:cNvCxnSpPr/>
          <p:nvPr/>
        </p:nvCxnSpPr>
        <p:spPr>
          <a:xfrm>
            <a:off x="1607713" y="2028225"/>
            <a:ext cx="2216100" cy="222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44" name="Google Shape;1344;p48"/>
          <p:cNvCxnSpPr/>
          <p:nvPr/>
        </p:nvCxnSpPr>
        <p:spPr>
          <a:xfrm flipH="1" rot="10800000">
            <a:off x="3112850" y="2095175"/>
            <a:ext cx="699600" cy="10551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45" name="Google Shape;1345;p48"/>
          <p:cNvSpPr/>
          <p:nvPr/>
        </p:nvSpPr>
        <p:spPr>
          <a:xfrm>
            <a:off x="3805125" y="1338750"/>
            <a:ext cx="793200" cy="1022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Affinity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46" name="Google Shape;1346;p48"/>
          <p:cNvCxnSpPr/>
          <p:nvPr/>
        </p:nvCxnSpPr>
        <p:spPr>
          <a:xfrm flipH="1" rot="10800000">
            <a:off x="979588" y="1683513"/>
            <a:ext cx="2844000" cy="51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47" name="Google Shape;1347;p48"/>
          <p:cNvCxnSpPr/>
          <p:nvPr/>
        </p:nvCxnSpPr>
        <p:spPr>
          <a:xfrm flipH="1" rot="10800000">
            <a:off x="1677713" y="894413"/>
            <a:ext cx="462300" cy="5391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8" name="Google Shape;1348;p48"/>
          <p:cNvCxnSpPr/>
          <p:nvPr/>
        </p:nvCxnSpPr>
        <p:spPr>
          <a:xfrm flipH="1" rot="10800000">
            <a:off x="1674425" y="2326838"/>
            <a:ext cx="481500" cy="5595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9" name="Google Shape;1349;p48"/>
          <p:cNvSpPr/>
          <p:nvPr/>
        </p:nvSpPr>
        <p:spPr>
          <a:xfrm>
            <a:off x="1821163" y="1749975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0" name="Google Shape;1350;p48"/>
          <p:cNvCxnSpPr/>
          <p:nvPr/>
        </p:nvCxnSpPr>
        <p:spPr>
          <a:xfrm flipH="1" rot="10800000">
            <a:off x="1924975" y="1161813"/>
            <a:ext cx="1800" cy="6045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1" name="Google Shape;1351;p48"/>
          <p:cNvCxnSpPr>
            <a:endCxn id="1349" idx="4"/>
          </p:cNvCxnSpPr>
          <p:nvPr/>
        </p:nvCxnSpPr>
        <p:spPr>
          <a:xfrm flipH="1" rot="10800000">
            <a:off x="1919263" y="1966875"/>
            <a:ext cx="6600" cy="6276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2" name="Google Shape;1352;p48"/>
          <p:cNvCxnSpPr>
            <a:stCxn id="1349" idx="6"/>
            <a:endCxn id="1345" idx="1"/>
          </p:cNvCxnSpPr>
          <p:nvPr/>
        </p:nvCxnSpPr>
        <p:spPr>
          <a:xfrm flipH="1" rot="10800000">
            <a:off x="2030563" y="1850025"/>
            <a:ext cx="1774500" cy="84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53" name="Google Shape;1353;p48"/>
          <p:cNvCxnSpPr>
            <a:stCxn id="1309" idx="6"/>
            <a:endCxn id="1310" idx="2"/>
          </p:cNvCxnSpPr>
          <p:nvPr/>
        </p:nvCxnSpPr>
        <p:spPr>
          <a:xfrm>
            <a:off x="748150" y="1447875"/>
            <a:ext cx="1387200" cy="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4" name="Google Shape;1354;p48"/>
          <p:cNvCxnSpPr/>
          <p:nvPr/>
        </p:nvCxnSpPr>
        <p:spPr>
          <a:xfrm>
            <a:off x="4621363" y="1858425"/>
            <a:ext cx="900900" cy="123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55" name="Google Shape;1355;p48"/>
          <p:cNvCxnSpPr/>
          <p:nvPr/>
        </p:nvCxnSpPr>
        <p:spPr>
          <a:xfrm rot="10800000">
            <a:off x="4579588" y="1668675"/>
            <a:ext cx="909300" cy="174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pic>
        <p:nvPicPr>
          <p:cNvPr id="1356" name="Google Shape;13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813" y="1777825"/>
            <a:ext cx="2286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213" y="1110150"/>
            <a:ext cx="2381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025" y="1616750"/>
            <a:ext cx="26670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0225" y="2895550"/>
            <a:ext cx="2095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48"/>
          <p:cNvSpPr/>
          <p:nvPr/>
        </p:nvSpPr>
        <p:spPr>
          <a:xfrm>
            <a:off x="6980075" y="1048300"/>
            <a:ext cx="209400" cy="216900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48"/>
          <p:cNvSpPr txBox="1"/>
          <p:nvPr/>
        </p:nvSpPr>
        <p:spPr>
          <a:xfrm>
            <a:off x="7341875" y="931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Inferred Displacement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2" name="Google Shape;1362;p48"/>
          <p:cNvSpPr/>
          <p:nvPr/>
        </p:nvSpPr>
        <p:spPr>
          <a:xfrm>
            <a:off x="6980063" y="1784600"/>
            <a:ext cx="209400" cy="216900"/>
          </a:xfrm>
          <a:prstGeom prst="ellipse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48"/>
          <p:cNvSpPr txBox="1"/>
          <p:nvPr/>
        </p:nvSpPr>
        <p:spPr>
          <a:xfrm>
            <a:off x="7341875" y="1693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Template Point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64" name="Google Shape;1364;p48"/>
          <p:cNvCxnSpPr/>
          <p:nvPr/>
        </p:nvCxnSpPr>
        <p:spPr>
          <a:xfrm flipH="1">
            <a:off x="6892775" y="2745175"/>
            <a:ext cx="384000" cy="3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65" name="Google Shape;1365;p48"/>
          <p:cNvCxnSpPr/>
          <p:nvPr/>
        </p:nvCxnSpPr>
        <p:spPr>
          <a:xfrm>
            <a:off x="6892763" y="2301338"/>
            <a:ext cx="401100" cy="4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66" name="Google Shape;1366;p48"/>
          <p:cNvSpPr txBox="1"/>
          <p:nvPr/>
        </p:nvSpPr>
        <p:spPr>
          <a:xfrm>
            <a:off x="7341875" y="2074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Forward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7" name="Google Shape;1367;p48"/>
          <p:cNvSpPr txBox="1"/>
          <p:nvPr/>
        </p:nvSpPr>
        <p:spPr>
          <a:xfrm>
            <a:off x="7341875" y="25317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Backward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68" name="Google Shape;1368;p48"/>
          <p:cNvCxnSpPr/>
          <p:nvPr/>
        </p:nvCxnSpPr>
        <p:spPr>
          <a:xfrm>
            <a:off x="6935513" y="1509713"/>
            <a:ext cx="313200" cy="27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9" name="Google Shape;1369;p48"/>
          <p:cNvSpPr txBox="1"/>
          <p:nvPr/>
        </p:nvSpPr>
        <p:spPr>
          <a:xfrm>
            <a:off x="7341875" y="1312500"/>
            <a:ext cx="1891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: Trilinear Interpolation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0" name="Google Shape;1370;p48"/>
          <p:cNvSpPr txBox="1"/>
          <p:nvPr/>
        </p:nvSpPr>
        <p:spPr>
          <a:xfrm>
            <a:off x="315825" y="3886150"/>
            <a:ext cx="80349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Compute trilinear weights for each template point using its 8 nearest inferred displacements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Record the weights and indices of the 8 nearest displacements in the affinity table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Compute the point projection loss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UcPeriod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Distribute gradients following the IDs and weights information recorded in the affinity table in  II.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49"/>
          <p:cNvSpPr txBox="1"/>
          <p:nvPr/>
        </p:nvSpPr>
        <p:spPr>
          <a:xfrm>
            <a:off x="334275" y="111425"/>
            <a:ext cx="3945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0"/>
          <p:cNvSpPr txBox="1"/>
          <p:nvPr/>
        </p:nvSpPr>
        <p:spPr>
          <a:xfrm>
            <a:off x="334275" y="111425"/>
            <a:ext cx="3945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1" name="Google Shape;1381;p50"/>
          <p:cNvSpPr txBox="1"/>
          <p:nvPr/>
        </p:nvSpPr>
        <p:spPr>
          <a:xfrm>
            <a:off x="857750" y="1045225"/>
            <a:ext cx="7812000" cy="2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We train the DispVoxNets in two consecutive phases.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1"/>
          <p:cNvSpPr txBox="1"/>
          <p:nvPr/>
        </p:nvSpPr>
        <p:spPr>
          <a:xfrm>
            <a:off x="334275" y="111425"/>
            <a:ext cx="3945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7" name="Google Shape;1387;p51"/>
          <p:cNvSpPr txBox="1"/>
          <p:nvPr/>
        </p:nvSpPr>
        <p:spPr>
          <a:xfrm>
            <a:off x="857750" y="1045225"/>
            <a:ext cx="7812000" cy="2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We train the DispVoxNets in two consecutive phases.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Phase 1: train the DispVoxNet in the DE stage using the displacement loss until convergence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334275" y="750175"/>
            <a:ext cx="80466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Objective: recovery of a displacement field aligning template and reference point sets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well as correspondences between those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400" y="3538223"/>
            <a:ext cx="1091475" cy="13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402" y="1991825"/>
            <a:ext cx="437600" cy="122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6675" y="3163475"/>
            <a:ext cx="361900" cy="34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8538" y="1659175"/>
            <a:ext cx="361907" cy="3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877650" y="4788850"/>
            <a:ext cx="1344300" cy="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304200" y="3048175"/>
            <a:ext cx="1468800" cy="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Reference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52"/>
          <p:cNvSpPr txBox="1"/>
          <p:nvPr/>
        </p:nvSpPr>
        <p:spPr>
          <a:xfrm>
            <a:off x="334275" y="111425"/>
            <a:ext cx="3945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3" name="Google Shape;1393;p52"/>
          <p:cNvSpPr txBox="1"/>
          <p:nvPr/>
        </p:nvSpPr>
        <p:spPr>
          <a:xfrm>
            <a:off x="857750" y="1045225"/>
            <a:ext cx="7812000" cy="2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We train the DispVoxNets in two consecutive phases.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Phase 1: train the DispVoxNet in the DE stage using the displacement loss until convergence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Phase 2: another instance of DispVoxNet in the Refinement stage is trained using only the PP Loss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53"/>
          <p:cNvSpPr txBox="1"/>
          <p:nvPr/>
        </p:nvSpPr>
        <p:spPr>
          <a:xfrm>
            <a:off x="334275" y="111425"/>
            <a:ext cx="3945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Training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9" name="Google Shape;1399;p53"/>
          <p:cNvSpPr txBox="1"/>
          <p:nvPr/>
        </p:nvSpPr>
        <p:spPr>
          <a:xfrm>
            <a:off x="857750" y="1045225"/>
            <a:ext cx="7812000" cy="2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We train the DispVoxNets in two consecutive phases.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Phase 1: train the DispVoxNet in the DE stage using the displacement loss until convergence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Phase 2: another instance of DispVoxNet in the Refinement stage is trained using only the PP Loss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the training, we remove some points from Y and X, and add uniform-noise to the two point sets uniformly at random.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4"/>
          <p:cNvSpPr txBox="1"/>
          <p:nvPr/>
        </p:nvSpPr>
        <p:spPr>
          <a:xfrm>
            <a:off x="334275" y="111425"/>
            <a:ext cx="2529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55"/>
          <p:cNvSpPr txBox="1"/>
          <p:nvPr/>
        </p:nvSpPr>
        <p:spPr>
          <a:xfrm>
            <a:off x="334275" y="111425"/>
            <a:ext cx="2529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0" name="Google Shape;1410;p55"/>
          <p:cNvPicPr preferRelativeResize="0"/>
          <p:nvPr/>
        </p:nvPicPr>
        <p:blipFill rotWithShape="1">
          <a:blip r:embed="rId3">
            <a:alphaModFix/>
          </a:blip>
          <a:srcRect b="22872" l="20885" r="19696" t="26445"/>
          <a:stretch/>
        </p:blipFill>
        <p:spPr>
          <a:xfrm>
            <a:off x="285575" y="1540300"/>
            <a:ext cx="2010326" cy="12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55"/>
          <p:cNvPicPr preferRelativeResize="0"/>
          <p:nvPr/>
        </p:nvPicPr>
        <p:blipFill rotWithShape="1">
          <a:blip r:embed="rId4">
            <a:alphaModFix/>
          </a:blip>
          <a:srcRect b="16128" l="23945" r="25096" t="11418"/>
          <a:stretch/>
        </p:blipFill>
        <p:spPr>
          <a:xfrm>
            <a:off x="4501650" y="1158400"/>
            <a:ext cx="1724026" cy="182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55"/>
          <p:cNvPicPr preferRelativeResize="0"/>
          <p:nvPr/>
        </p:nvPicPr>
        <p:blipFill rotWithShape="1">
          <a:blip r:embed="rId5">
            <a:alphaModFix/>
          </a:blip>
          <a:srcRect b="26551" l="37244" r="33259" t="27788"/>
          <a:stretch/>
        </p:blipFill>
        <p:spPr>
          <a:xfrm>
            <a:off x="2521533" y="1224000"/>
            <a:ext cx="1547320" cy="177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55"/>
          <p:cNvPicPr preferRelativeResize="0"/>
          <p:nvPr/>
        </p:nvPicPr>
        <p:blipFill rotWithShape="1">
          <a:blip r:embed="rId6">
            <a:alphaModFix/>
          </a:blip>
          <a:srcRect b="21181" l="32369" r="20395" t="31368"/>
          <a:stretch/>
        </p:blipFill>
        <p:spPr>
          <a:xfrm>
            <a:off x="6658475" y="1413325"/>
            <a:ext cx="1877026" cy="14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4" name="Google Shape;1414;p55"/>
          <p:cNvSpPr txBox="1"/>
          <p:nvPr/>
        </p:nvSpPr>
        <p:spPr>
          <a:xfrm>
            <a:off x="586825" y="3082675"/>
            <a:ext cx="1787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thin plate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[Golyanik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. 2018]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5" name="Google Shape;1415;p55"/>
          <p:cNvSpPr txBox="1"/>
          <p:nvPr/>
        </p:nvSpPr>
        <p:spPr>
          <a:xfrm>
            <a:off x="2601390" y="3082675"/>
            <a:ext cx="1457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FLAME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[Li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2017]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6" name="Google Shape;1416;p55"/>
          <p:cNvSpPr txBox="1"/>
          <p:nvPr/>
        </p:nvSpPr>
        <p:spPr>
          <a:xfrm>
            <a:off x="4577250" y="3082675"/>
            <a:ext cx="1547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DFAUST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[Bogo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2017]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7" name="Google Shape;1417;p55"/>
          <p:cNvSpPr txBox="1"/>
          <p:nvPr/>
        </p:nvSpPr>
        <p:spPr>
          <a:xfrm>
            <a:off x="6710850" y="3082675"/>
            <a:ext cx="1787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cloth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[Bednařík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2018]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6"/>
          <p:cNvSpPr txBox="1"/>
          <p:nvPr/>
        </p:nvSpPr>
        <p:spPr>
          <a:xfrm>
            <a:off x="334275" y="111425"/>
            <a:ext cx="2529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3" name="Google Shape;1423;p56"/>
          <p:cNvSpPr txBox="1"/>
          <p:nvPr/>
        </p:nvSpPr>
        <p:spPr>
          <a:xfrm>
            <a:off x="334275" y="39991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We train/evaluate our approach with four datasets from different modalities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4" name="Google Shape;1424;p56"/>
          <p:cNvPicPr preferRelativeResize="0"/>
          <p:nvPr/>
        </p:nvPicPr>
        <p:blipFill rotWithShape="1">
          <a:blip r:embed="rId3">
            <a:alphaModFix/>
          </a:blip>
          <a:srcRect b="22872" l="20885" r="19696" t="26445"/>
          <a:stretch/>
        </p:blipFill>
        <p:spPr>
          <a:xfrm>
            <a:off x="285575" y="1540300"/>
            <a:ext cx="2010326" cy="12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56"/>
          <p:cNvPicPr preferRelativeResize="0"/>
          <p:nvPr/>
        </p:nvPicPr>
        <p:blipFill rotWithShape="1">
          <a:blip r:embed="rId4">
            <a:alphaModFix/>
          </a:blip>
          <a:srcRect b="16128" l="23945" r="25096" t="11418"/>
          <a:stretch/>
        </p:blipFill>
        <p:spPr>
          <a:xfrm>
            <a:off x="4501650" y="1158400"/>
            <a:ext cx="1724026" cy="182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56"/>
          <p:cNvPicPr preferRelativeResize="0"/>
          <p:nvPr/>
        </p:nvPicPr>
        <p:blipFill rotWithShape="1">
          <a:blip r:embed="rId5">
            <a:alphaModFix/>
          </a:blip>
          <a:srcRect b="26551" l="37244" r="33259" t="27788"/>
          <a:stretch/>
        </p:blipFill>
        <p:spPr>
          <a:xfrm>
            <a:off x="2521533" y="1224000"/>
            <a:ext cx="1547320" cy="177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56"/>
          <p:cNvPicPr preferRelativeResize="0"/>
          <p:nvPr/>
        </p:nvPicPr>
        <p:blipFill rotWithShape="1">
          <a:blip r:embed="rId6">
            <a:alphaModFix/>
          </a:blip>
          <a:srcRect b="21181" l="32369" r="20395" t="31368"/>
          <a:stretch/>
        </p:blipFill>
        <p:spPr>
          <a:xfrm>
            <a:off x="6658475" y="1413325"/>
            <a:ext cx="1877026" cy="14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56"/>
          <p:cNvSpPr txBox="1"/>
          <p:nvPr/>
        </p:nvSpPr>
        <p:spPr>
          <a:xfrm>
            <a:off x="586825" y="3082675"/>
            <a:ext cx="1787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thin plate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[Golyanik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et al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. 2018]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9" name="Google Shape;1429;p56"/>
          <p:cNvSpPr txBox="1"/>
          <p:nvPr/>
        </p:nvSpPr>
        <p:spPr>
          <a:xfrm>
            <a:off x="2601390" y="3082675"/>
            <a:ext cx="1457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FLAME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[Li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2017]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0" name="Google Shape;1430;p56"/>
          <p:cNvSpPr txBox="1"/>
          <p:nvPr/>
        </p:nvSpPr>
        <p:spPr>
          <a:xfrm>
            <a:off x="4577250" y="3082675"/>
            <a:ext cx="1547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DFAUST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[Bogo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2017]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1" name="Google Shape;1431;p56"/>
          <p:cNvSpPr txBox="1"/>
          <p:nvPr/>
        </p:nvSpPr>
        <p:spPr>
          <a:xfrm>
            <a:off x="6710850" y="3082675"/>
            <a:ext cx="1787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cloth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[Bednařík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et al.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2018]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7"/>
          <p:cNvSpPr txBox="1"/>
          <p:nvPr/>
        </p:nvSpPr>
        <p:spPr>
          <a:xfrm>
            <a:off x="1002850" y="2047400"/>
            <a:ext cx="69099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Times New Roman"/>
                <a:ea typeface="Times New Roman"/>
                <a:cs typeface="Times New Roman"/>
                <a:sym typeface="Times New Roman"/>
              </a:rPr>
              <a:t>Evaluations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58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Baseline comparison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59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Baseline comparison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7" name="Google Shape;144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75" y="967425"/>
            <a:ext cx="7009951" cy="26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713" y="1465873"/>
            <a:ext cx="1441421" cy="27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333" y="2014238"/>
            <a:ext cx="1321314" cy="33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611" y="2578276"/>
            <a:ext cx="1238748" cy="29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59"/>
          <p:cNvSpPr txBox="1"/>
          <p:nvPr/>
        </p:nvSpPr>
        <p:spPr>
          <a:xfrm>
            <a:off x="1200686" y="3158892"/>
            <a:ext cx="978300" cy="2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2" name="Google Shape;1452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1611" y="3146692"/>
            <a:ext cx="868650" cy="299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0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Baseline comparison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8" name="Google Shape;145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75" y="967425"/>
            <a:ext cx="7009951" cy="2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60"/>
          <p:cNvSpPr txBox="1"/>
          <p:nvPr/>
        </p:nvSpPr>
        <p:spPr>
          <a:xfrm>
            <a:off x="334275" y="39991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and    stands for the average root-mean-squared-error (RMSE) and its standard deviation respectively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0" name="Google Shape;146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713" y="1465873"/>
            <a:ext cx="1441421" cy="27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333" y="2014238"/>
            <a:ext cx="1321314" cy="33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611" y="2578276"/>
            <a:ext cx="1238748" cy="29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60"/>
          <p:cNvSpPr txBox="1"/>
          <p:nvPr/>
        </p:nvSpPr>
        <p:spPr>
          <a:xfrm>
            <a:off x="1200686" y="3158892"/>
            <a:ext cx="978300" cy="2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4" name="Google Shape;1464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1611" y="3146692"/>
            <a:ext cx="868650" cy="29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8950" y="4149275"/>
            <a:ext cx="108425" cy="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61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Baseline comparison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1" name="Google Shape;147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75" y="967425"/>
            <a:ext cx="7009951" cy="26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61"/>
          <p:cNvSpPr txBox="1"/>
          <p:nvPr/>
        </p:nvSpPr>
        <p:spPr>
          <a:xfrm>
            <a:off x="334275" y="39991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and    stands for the average root-mean-squared-error (RMSE) and its standard deviation respectively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Our approach outperforms others especially on the dataset with large non-linear deformations between the point sets, i.e.,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DFAUST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GB">
                <a:latin typeface="Times New Roman"/>
                <a:ea typeface="Times New Roman"/>
                <a:cs typeface="Times New Roman"/>
                <a:sym typeface="Times New Roman"/>
              </a:rPr>
              <a:t>cloth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3" name="Google Shape;147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713" y="1465873"/>
            <a:ext cx="1441421" cy="27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333" y="2014238"/>
            <a:ext cx="1321314" cy="33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611" y="2578276"/>
            <a:ext cx="1238748" cy="29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76" name="Google Shape;1476;p61"/>
          <p:cNvSpPr txBox="1"/>
          <p:nvPr/>
        </p:nvSpPr>
        <p:spPr>
          <a:xfrm>
            <a:off x="1200686" y="3158892"/>
            <a:ext cx="978300" cy="2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7" name="Google Shape;1477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1611" y="3146692"/>
            <a:ext cx="868650" cy="29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8950" y="4149275"/>
            <a:ext cx="108425" cy="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334275" y="750175"/>
            <a:ext cx="80466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Objective: recovery of a displacement field aligning template and reference point sets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well as correspondences between those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400" y="3538223"/>
            <a:ext cx="1091475" cy="13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402" y="1991825"/>
            <a:ext cx="437600" cy="122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700" y="3485100"/>
            <a:ext cx="511000" cy="142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6675" y="3163475"/>
            <a:ext cx="361900" cy="34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8538" y="1659175"/>
            <a:ext cx="361907" cy="3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877650" y="4788850"/>
            <a:ext cx="1344300" cy="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Template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304200" y="3048175"/>
            <a:ext cx="1468800" cy="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Reference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603113" y="4788850"/>
            <a:ext cx="2538000" cy="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imes New Roman"/>
                <a:ea typeface="Times New Roman"/>
                <a:cs typeface="Times New Roman"/>
                <a:sym typeface="Times New Roman"/>
              </a:rPr>
              <a:t>Registered Output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2175625" y="3947825"/>
            <a:ext cx="3632100" cy="37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2965950" y="3588275"/>
            <a:ext cx="1840500" cy="10908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Displacements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3875" y="4723075"/>
            <a:ext cx="377318" cy="3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p62" title="base_f4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63"/>
          <p:cNvSpPr txBox="1"/>
          <p:nvPr/>
        </p:nvSpPr>
        <p:spPr>
          <a:xfrm>
            <a:off x="1002850" y="2047400"/>
            <a:ext cx="69099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Times New Roman"/>
                <a:ea typeface="Times New Roman"/>
                <a:cs typeface="Times New Roman"/>
                <a:sym typeface="Times New Roman"/>
              </a:rPr>
              <a:t>Outliers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64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Outliers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65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Outliers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9" name="Google Shape;149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75" y="608125"/>
            <a:ext cx="6006651" cy="355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66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Outliers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5" name="Google Shape;1505;p66"/>
          <p:cNvSpPr txBox="1"/>
          <p:nvPr/>
        </p:nvSpPr>
        <p:spPr>
          <a:xfrm>
            <a:off x="334275" y="42277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Error comparison on the datasets with a sphere outlier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6" name="Google Shape;150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75" y="608125"/>
            <a:ext cx="6006651" cy="355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67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Outliers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2" name="Google Shape;1512;p67"/>
          <p:cNvSpPr txBox="1"/>
          <p:nvPr/>
        </p:nvSpPr>
        <p:spPr>
          <a:xfrm>
            <a:off x="334275" y="42277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Error comparison on the datasets with a sphere outlier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“ref.” and “temp.” denote whether the outlier is added to the reference or template, respectively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3" name="Google Shape;151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75" y="608125"/>
            <a:ext cx="6006651" cy="355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68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Outliers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9" name="Google Shape;1519;p68"/>
          <p:cNvSpPr txBox="1"/>
          <p:nvPr/>
        </p:nvSpPr>
        <p:spPr>
          <a:xfrm>
            <a:off x="334275" y="42277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Error comparison on the datasets with a sphere outlier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“ref.” and “temp.” denote whether the outlier is added to the reference or template, respectively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On most of the datasets, our approach shows the lowest RMSE and stable performances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0" name="Google Shape;152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075" y="608125"/>
            <a:ext cx="6006651" cy="355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" name="Google Shape;1525;p69" title="outlier_f4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70"/>
          <p:cNvSpPr txBox="1"/>
          <p:nvPr/>
        </p:nvSpPr>
        <p:spPr>
          <a:xfrm>
            <a:off x="1002850" y="2047400"/>
            <a:ext cx="69099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Times New Roman"/>
                <a:ea typeface="Times New Roman"/>
                <a:cs typeface="Times New Roman"/>
                <a:sym typeface="Times New Roman"/>
              </a:rPr>
              <a:t>Chunk Removal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71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Chunk Removal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2940650" y="1419950"/>
            <a:ext cx="883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72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Chunk Removal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1" name="Google Shape;154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425" y="692350"/>
            <a:ext cx="5928324" cy="34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73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Chunk Removal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7" name="Google Shape;1547;p73"/>
          <p:cNvSpPr txBox="1"/>
          <p:nvPr/>
        </p:nvSpPr>
        <p:spPr>
          <a:xfrm>
            <a:off x="334275" y="41515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Error comparison on the datasets with chunk removal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8" name="Google Shape;154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425" y="692350"/>
            <a:ext cx="5928324" cy="34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74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Chunk Removal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4" name="Google Shape;1554;p74"/>
          <p:cNvSpPr txBox="1"/>
          <p:nvPr/>
        </p:nvSpPr>
        <p:spPr>
          <a:xfrm>
            <a:off x="334275" y="41515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Error comparison on the datasets with chunk removal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“Ref.” and “temp.” denote whether parts are removed from the reference or template, respectively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5" name="Google Shape;155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425" y="692350"/>
            <a:ext cx="5928324" cy="34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75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Chunk Removal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1" name="Google Shape;1561;p75"/>
          <p:cNvSpPr txBox="1"/>
          <p:nvPr/>
        </p:nvSpPr>
        <p:spPr>
          <a:xfrm>
            <a:off x="334275" y="41515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Error comparison on the datasets with chunk removal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“Ref.” and “temp.” denote whether parts are removed from the reference or template, respectively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In the same manner as the outlier scenario, our approach shows the lowest RMSE and stable performances on most of the datasets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2" name="Google Shape;156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425" y="692350"/>
            <a:ext cx="5928324" cy="349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7" name="Google Shape;1567;p76" title="chunk_removal_f4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77"/>
          <p:cNvSpPr txBox="1"/>
          <p:nvPr/>
        </p:nvSpPr>
        <p:spPr>
          <a:xfrm>
            <a:off x="1002850" y="2047400"/>
            <a:ext cx="69099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Times New Roman"/>
                <a:ea typeface="Times New Roman"/>
                <a:cs typeface="Times New Roman"/>
                <a:sym typeface="Times New Roman"/>
              </a:rPr>
              <a:t>Uniform Noises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78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Uniform Noises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79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Uniform Noises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3" name="Google Shape;158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75" y="1430350"/>
            <a:ext cx="8024849" cy="17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80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Uniform Noises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9" name="Google Shape;1589;p80"/>
          <p:cNvSpPr txBox="1"/>
          <p:nvPr/>
        </p:nvSpPr>
        <p:spPr>
          <a:xfrm>
            <a:off x="334275" y="39229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Comparison of registration errors in the scenario with uniform noise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0" name="Google Shape;159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75" y="1430350"/>
            <a:ext cx="8024849" cy="17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81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Uniform Noises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6" name="Google Shape;1596;p81"/>
          <p:cNvSpPr txBox="1"/>
          <p:nvPr/>
        </p:nvSpPr>
        <p:spPr>
          <a:xfrm>
            <a:off x="334275" y="39229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Comparison of registration errors in the scenario with uniform noise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template noise ratio is the ratio between the number of noise points added to the template and the number of points in the unperturbed template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7" name="Google Shape;159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75" y="1430350"/>
            <a:ext cx="8024849" cy="17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286425" y="750175"/>
            <a:ext cx="88578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propose a neural-network-based approach to estimate a displacement function     for NRPSR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940650" y="1419950"/>
            <a:ext cx="883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8200" y="897735"/>
            <a:ext cx="198900" cy="202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82"/>
          <p:cNvSpPr txBox="1"/>
          <p:nvPr/>
        </p:nvSpPr>
        <p:spPr>
          <a:xfrm>
            <a:off x="334275" y="111425"/>
            <a:ext cx="2894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Uniform Noises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3" name="Google Shape;1603;p82"/>
          <p:cNvSpPr txBox="1"/>
          <p:nvPr/>
        </p:nvSpPr>
        <p:spPr>
          <a:xfrm>
            <a:off x="334275" y="3922900"/>
            <a:ext cx="8828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Comparison of registration errors in the scenario with uniform noise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The template noise ratio is the ratio between the number of noise points added to the template and the number of points in the unperturbed template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DispVoxNets show stable accuracy across different noise ratios and datasets, whereas other methods are significantly affected by the uniform noises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4" name="Google Shape;160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75" y="1430350"/>
            <a:ext cx="8024849" cy="17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9" name="Google Shape;1609;p83" title="uni_noise_f4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00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84"/>
          <p:cNvSpPr txBox="1"/>
          <p:nvPr/>
        </p:nvSpPr>
        <p:spPr>
          <a:xfrm>
            <a:off x="1002850" y="2047400"/>
            <a:ext cx="69099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Times New Roman"/>
                <a:ea typeface="Times New Roman"/>
                <a:cs typeface="Times New Roman"/>
                <a:sym typeface="Times New Roman"/>
              </a:rPr>
              <a:t>Real-face Dataset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9" name="Google Shape;1619;p85" title="real_f1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14400"/>
            <a:ext cx="88392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4" name="Google Shape;162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962" y="4610000"/>
            <a:ext cx="2116589" cy="4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5" name="Google Shape;1625;p86"/>
          <p:cNvSpPr txBox="1"/>
          <p:nvPr>
            <p:ph type="ctrTitle"/>
          </p:nvPr>
        </p:nvSpPr>
        <p:spPr>
          <a:xfrm>
            <a:off x="84150" y="-208550"/>
            <a:ext cx="8975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DispVoxNets: Non-Rigid Point Set Alignment 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Supervised Learning Proxies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6" name="Google Shape;1626;p86"/>
          <p:cNvSpPr txBox="1"/>
          <p:nvPr>
            <p:ph idx="1" type="subTitle"/>
          </p:nvPr>
        </p:nvSpPr>
        <p:spPr>
          <a:xfrm>
            <a:off x="311700" y="2072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Soshi Shimada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Vladislav Golyanik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Edgar Tretschk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Didier Stricker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b="1" lang="en-GB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Christian Theobalt</a:t>
            </a:r>
            <a:r>
              <a:rPr b="1" baseline="30000" lang="en-GB"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endParaRPr baseline="30000" sz="18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7" name="Google Shape;1627;p86"/>
          <p:cNvSpPr txBox="1"/>
          <p:nvPr/>
        </p:nvSpPr>
        <p:spPr>
          <a:xfrm>
            <a:off x="815400" y="3092800"/>
            <a:ext cx="75132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baseline="30000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Kaiserslautern            </a:t>
            </a:r>
            <a:r>
              <a:rPr b="1" baseline="30000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DFKI            </a:t>
            </a:r>
            <a:r>
              <a:rPr b="1" baseline="30000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-GB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MPI for Informatics, SIC</a:t>
            </a:r>
            <a:endParaRPr/>
          </a:p>
        </p:txBody>
      </p:sp>
      <p:pic>
        <p:nvPicPr>
          <p:cNvPr id="1628" name="Google Shape;1628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4552" y="4610000"/>
            <a:ext cx="1824985" cy="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5547" y="3858337"/>
            <a:ext cx="1489542" cy="5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7850" y="3626987"/>
            <a:ext cx="1966000" cy="9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6786" y="4584500"/>
            <a:ext cx="1720564" cy="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3799" y="3860325"/>
            <a:ext cx="1372176" cy="5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918844"/>
            <a:ext cx="973200" cy="117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900" y="3680775"/>
            <a:ext cx="403875" cy="11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712" y="1497979"/>
            <a:ext cx="403875" cy="38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425" y="3258923"/>
            <a:ext cx="403875" cy="3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2940650" y="1419950"/>
            <a:ext cx="883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6425" y="750175"/>
            <a:ext cx="88578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propose a neural-network-based approach to estimate a displacement function     for NRPSR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940650" y="1419950"/>
            <a:ext cx="883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8200" y="897735"/>
            <a:ext cx="198900" cy="20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918844"/>
            <a:ext cx="973200" cy="117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900" y="3680775"/>
            <a:ext cx="403875" cy="11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712" y="1497979"/>
            <a:ext cx="403875" cy="38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425" y="3258923"/>
            <a:ext cx="403875" cy="3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2947700" y="2706000"/>
            <a:ext cx="2064900" cy="950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Neural Network</a:t>
            </a:r>
            <a:endParaRPr/>
          </a:p>
        </p:txBody>
      </p:sp>
      <p:cxnSp>
        <p:nvCxnSpPr>
          <p:cNvPr id="139" name="Google Shape;139;p21"/>
          <p:cNvCxnSpPr>
            <a:stCxn id="134" idx="3"/>
            <a:endCxn id="138" idx="1"/>
          </p:cNvCxnSpPr>
          <p:nvPr/>
        </p:nvCxnSpPr>
        <p:spPr>
          <a:xfrm>
            <a:off x="1582800" y="2508570"/>
            <a:ext cx="1365000" cy="67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1"/>
          <p:cNvCxnSpPr>
            <a:stCxn id="135" idx="3"/>
            <a:endCxn id="138" idx="1"/>
          </p:cNvCxnSpPr>
          <p:nvPr/>
        </p:nvCxnSpPr>
        <p:spPr>
          <a:xfrm flipH="1" rot="10800000">
            <a:off x="1290775" y="3181225"/>
            <a:ext cx="1656900" cy="1064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1"/>
          <p:cNvSpPr txBox="1"/>
          <p:nvPr/>
        </p:nvSpPr>
        <p:spPr>
          <a:xfrm>
            <a:off x="2940650" y="1419950"/>
            <a:ext cx="883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8250" y="3744775"/>
            <a:ext cx="377318" cy="3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334275" y="111425"/>
            <a:ext cx="56076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Non-rigid Point Set Registration (NRPSR)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86425" y="750175"/>
            <a:ext cx="88578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propose a neural-network-based approach to estimate a displacement function     for NRPSR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940650" y="1419950"/>
            <a:ext cx="883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8200" y="897735"/>
            <a:ext cx="198900" cy="20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