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35" r:id="rId2"/>
  </p:sldMasterIdLst>
  <p:notesMasterIdLst>
    <p:notesMasterId r:id="rId32"/>
  </p:notesMasterIdLst>
  <p:handoutMasterIdLst>
    <p:handoutMasterId r:id="rId33"/>
  </p:handoutMasterIdLst>
  <p:sldIdLst>
    <p:sldId id="284" r:id="rId3"/>
    <p:sldId id="257" r:id="rId4"/>
    <p:sldId id="259" r:id="rId5"/>
    <p:sldId id="335" r:id="rId6"/>
    <p:sldId id="282" r:id="rId7"/>
    <p:sldId id="338" r:id="rId8"/>
    <p:sldId id="276" r:id="rId9"/>
    <p:sldId id="324" r:id="rId10"/>
    <p:sldId id="260" r:id="rId11"/>
    <p:sldId id="329" r:id="rId12"/>
    <p:sldId id="298" r:id="rId13"/>
    <p:sldId id="339" r:id="rId14"/>
    <p:sldId id="299" r:id="rId15"/>
    <p:sldId id="300" r:id="rId16"/>
    <p:sldId id="301" r:id="rId17"/>
    <p:sldId id="279" r:id="rId18"/>
    <p:sldId id="277" r:id="rId19"/>
    <p:sldId id="280" r:id="rId20"/>
    <p:sldId id="289" r:id="rId21"/>
    <p:sldId id="286" r:id="rId22"/>
    <p:sldId id="295" r:id="rId23"/>
    <p:sldId id="296" r:id="rId24"/>
    <p:sldId id="287" r:id="rId25"/>
    <p:sldId id="288" r:id="rId26"/>
    <p:sldId id="297" r:id="rId27"/>
    <p:sldId id="291" r:id="rId28"/>
    <p:sldId id="293" r:id="rId29"/>
    <p:sldId id="281" r:id="rId30"/>
    <p:sldId id="334" r:id="rId31"/>
  </p:sldIdLst>
  <p:sldSz cx="12192000" cy="6858000"/>
  <p:notesSz cx="7315200" cy="9601200"/>
  <p:defaultTextStyle>
    <a:defPPr>
      <a:defRPr lang="en-US"/>
    </a:defPPr>
    <a:lvl1pPr algn="l" rtl="0" fontAlgn="base">
      <a:spcBef>
        <a:spcPct val="0"/>
      </a:spcBef>
      <a:spcAft>
        <a:spcPct val="0"/>
      </a:spcAft>
      <a:defRPr sz="4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Title" id="{DCCDA2C6-E550-4176-99CD-D6D092C047ED}">
          <p14:sldIdLst>
            <p14:sldId id="284"/>
          </p14:sldIdLst>
        </p14:section>
        <p14:section name="1. Introduction" id="{553A467E-9F95-4DA2-8225-43014FF18841}">
          <p14:sldIdLst>
            <p14:sldId id="257"/>
            <p14:sldId id="259"/>
            <p14:sldId id="335"/>
            <p14:sldId id="282"/>
            <p14:sldId id="338"/>
            <p14:sldId id="276"/>
            <p14:sldId id="324"/>
          </p14:sldIdLst>
        </p14:section>
        <p14:section name="2. Background" id="{4F8A57CB-7B5A-48D7-AFC4-00BD0946B16D}">
          <p14:sldIdLst>
            <p14:sldId id="260"/>
          </p14:sldIdLst>
        </p14:section>
        <p14:section name="2.1. Video creation" id="{1E57E6C1-D7D2-4903-9A78-833E5AC67FDF}">
          <p14:sldIdLst>
            <p14:sldId id="329"/>
            <p14:sldId id="298"/>
            <p14:sldId id="339"/>
            <p14:sldId id="299"/>
            <p14:sldId id="300"/>
            <p14:sldId id="301"/>
          </p14:sldIdLst>
        </p14:section>
        <p14:section name="2.2. Video tools" id="{A58D90E2-D112-4F52-A820-F0EA78A572D9}">
          <p14:sldIdLst>
            <p14:sldId id="279"/>
            <p14:sldId id="277"/>
            <p14:sldId id="280"/>
            <p14:sldId id="289"/>
            <p14:sldId id="286"/>
            <p14:sldId id="295"/>
            <p14:sldId id="296"/>
            <p14:sldId id="287"/>
            <p14:sldId id="288"/>
            <p14:sldId id="297"/>
            <p14:sldId id="291"/>
          </p14:sldIdLst>
        </p14:section>
        <p14:section name="2.3. Limitations" id="{67D0EB3F-9734-49EF-9AE9-0F0BDDC01E3B}">
          <p14:sldIdLst>
            <p14:sldId id="293"/>
            <p14:sldId id="281"/>
            <p14:sldId id="3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21" autoAdjust="0"/>
    <p:restoredTop sz="80842" autoAdjust="0"/>
  </p:normalViewPr>
  <p:slideViewPr>
    <p:cSldViewPr>
      <p:cViewPr varScale="1">
        <p:scale>
          <a:sx n="103" d="100"/>
          <a:sy n="103" d="100"/>
        </p:scale>
        <p:origin x="972" y="114"/>
      </p:cViewPr>
      <p:guideLst>
        <p:guide orient="horz" pos="2160"/>
        <p:guide pos="3840"/>
      </p:guideLst>
    </p:cSldViewPr>
  </p:slideViewPr>
  <p:outlineViewPr>
    <p:cViewPr>
      <p:scale>
        <a:sx n="33" d="100"/>
        <a:sy n="33" d="100"/>
      </p:scale>
      <p:origin x="0" y="15474"/>
    </p:cViewPr>
  </p:outlineViewPr>
  <p:notesTextViewPr>
    <p:cViewPr>
      <p:scale>
        <a:sx n="100" d="100"/>
        <a:sy n="100" d="100"/>
      </p:scale>
      <p:origin x="0" y="0"/>
    </p:cViewPr>
  </p:notesTextViewPr>
  <p:notesViewPr>
    <p:cSldViewPr>
      <p:cViewPr varScale="1">
        <p:scale>
          <a:sx n="86" d="100"/>
          <a:sy n="86" d="100"/>
        </p:scale>
        <p:origin x="-2696"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628DAA7-58F9-4B67-BCC4-7CB2430F6691}" type="datetimeFigureOut">
              <a:rPr lang="en-GB" smtClean="0"/>
              <a:t>2015-09-03</a:t>
            </a:fld>
            <a:endParaRPr lang="en-GB"/>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699002D-0C4F-4E12-A650-D39DA20E6AEF}" type="slidenum">
              <a:rPr lang="en-GB" smtClean="0"/>
              <a:t>‹#›</a:t>
            </a:fld>
            <a:endParaRPr lang="en-GB"/>
          </a:p>
        </p:txBody>
      </p:sp>
    </p:spTree>
    <p:extLst>
      <p:ext uri="{BB962C8B-B14F-4D97-AF65-F5344CB8AC3E}">
        <p14:creationId xmlns:p14="http://schemas.microsoft.com/office/powerpoint/2010/main" val="3204960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87043"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87045" name="Rectangle 5"/>
          <p:cNvSpPr>
            <a:spLocks noGrp="1" noChangeArrowheads="1"/>
          </p:cNvSpPr>
          <p:nvPr>
            <p:ph type="body" sz="quarter" idx="3"/>
          </p:nvPr>
        </p:nvSpPr>
        <p:spPr bwMode="auto">
          <a:xfrm>
            <a:off x="457200" y="4560570"/>
            <a:ext cx="6400800" cy="4320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87046"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87047"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42B9359-5A6E-43C5-B0E9-AECECDF0A1E9}" type="slidenum">
              <a:rPr lang="en-US"/>
              <a:pPr/>
              <a:t>‹#›</a:t>
            </a:fld>
            <a:endParaRPr lang="en-US"/>
          </a:p>
        </p:txBody>
      </p:sp>
    </p:spTree>
    <p:extLst>
      <p:ext uri="{BB962C8B-B14F-4D97-AF65-F5344CB8AC3E}">
        <p14:creationId xmlns:p14="http://schemas.microsoft.com/office/powerpoint/2010/main" val="396277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457200" algn="l" rtl="0" eaLnBrk="0" fontAlgn="base" hangingPunct="0">
      <a:spcBef>
        <a:spcPct val="30000"/>
      </a:spcBef>
      <a:spcAft>
        <a:spcPct val="0"/>
      </a:spcAft>
      <a:defRPr sz="1100" kern="1200">
        <a:solidFill>
          <a:schemeClr val="tx1"/>
        </a:solidFill>
        <a:latin typeface="Arial" charset="0"/>
        <a:ea typeface="+mn-ea"/>
        <a:cs typeface="+mn-cs"/>
      </a:defRPr>
    </a:lvl2pPr>
    <a:lvl3pPr marL="914400" algn="l" rtl="0" eaLnBrk="0" fontAlgn="base" hangingPunct="0">
      <a:spcBef>
        <a:spcPct val="30000"/>
      </a:spcBef>
      <a:spcAft>
        <a:spcPct val="0"/>
      </a:spcAft>
      <a:defRPr sz="1100" kern="1200">
        <a:solidFill>
          <a:schemeClr val="tx1"/>
        </a:solidFill>
        <a:latin typeface="Arial" charset="0"/>
        <a:ea typeface="+mn-ea"/>
        <a:cs typeface="+mn-cs"/>
      </a:defRPr>
    </a:lvl3pPr>
    <a:lvl4pPr marL="1371600" algn="l" rtl="0" eaLnBrk="0" fontAlgn="base" hangingPunct="0">
      <a:spcBef>
        <a:spcPct val="30000"/>
      </a:spcBef>
      <a:spcAft>
        <a:spcPct val="0"/>
      </a:spcAft>
      <a:defRPr sz="1100" kern="1200">
        <a:solidFill>
          <a:schemeClr val="tx1"/>
        </a:solidFill>
        <a:latin typeface="Arial" charset="0"/>
        <a:ea typeface="+mn-ea"/>
        <a:cs typeface="+mn-cs"/>
      </a:defRPr>
    </a:lvl4pPr>
    <a:lvl5pPr marL="1828800" algn="l" rtl="0" eaLnBrk="0" fontAlgn="base" hangingPunct="0">
      <a:spcBef>
        <a:spcPct val="3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liushuaicheng.org/SIGGRAPH2013/index.htm" TargetMode="External"/><Relationship Id="rId3" Type="http://schemas.openxmlformats.org/officeDocument/2006/relationships/hyperlink" Target="http://dx.doi.org/10.1145/1531326.1531350" TargetMode="External"/><Relationship Id="rId7" Type="http://schemas.openxmlformats.org/officeDocument/2006/relationships/hyperlink" Target="http://dx.doi.org/10.1145/2461912.2461995"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cs.huji.ac.il/~raananf/projects/stab/" TargetMode="External"/><Relationship Id="rId5" Type="http://schemas.openxmlformats.org/officeDocument/2006/relationships/hyperlink" Target="http://dx.doi.org/10.1145/2231816.2231824" TargetMode="External"/><Relationship Id="rId4" Type="http://schemas.openxmlformats.org/officeDocument/2006/relationships/hyperlink" Target="http://pages.cs.wisc.edu/~fliu/project/3dstab.htm" TargetMode="External"/><Relationship Id="rId9" Type="http://schemas.openxmlformats.org/officeDocument/2006/relationships/hyperlink" Target="http://dx.doi.org/10.1109/TVCG.2013.1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x.doi.org/10.1109/CVPR.2011.5995525"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cc.gatech.edu/cpl/projects/videostabilization/"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dx.doi.org/10.1145/1899404.1899408"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eb.cecs.pdx.edu/~fliu/project/subspace_stabilizatio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bK6vCPcFkfk?t=58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meo.com/4636029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13258394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8830086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x.doi.org/10.1145/1618452.161847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dx.doi.org/10.1109/TVCG.2013.75" TargetMode="External"/><Relationship Id="rId5" Type="http://schemas.openxmlformats.org/officeDocument/2006/relationships/hyperlink" Target="http://dx.doi.org/10.1145/1360612.1360615" TargetMode="External"/><Relationship Id="rId4" Type="http://schemas.openxmlformats.org/officeDocument/2006/relationships/hyperlink" Target="http://www.disneyresearch.com/publication/video-retargetin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max.adobe.com/sessions/max-onlin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dirty="0" smtClean="0">
                <a:ea typeface="ＭＳ Ｐゴシック" panose="020B0600070205080204" pitchFamily="34" charset="-128"/>
              </a:rPr>
              <a:t>Show this slide before the course.</a:t>
            </a:r>
          </a:p>
          <a:p>
            <a:pPr eaLnBrk="1" hangingPunct="1">
              <a:spcBef>
                <a:spcPct val="0"/>
              </a:spcBef>
            </a:pPr>
            <a:endParaRPr lang="en-US" altLang="en-US" i="0" dirty="0" smtClean="0">
              <a:ea typeface="ＭＳ Ｐゴシック" panose="020B0600070205080204" pitchFamily="34" charset="-128"/>
            </a:endParaRPr>
          </a:p>
          <a:p>
            <a:pPr eaLnBrk="1" hangingPunct="1">
              <a:spcBef>
                <a:spcPct val="0"/>
              </a:spcBef>
            </a:pPr>
            <a:r>
              <a:rPr lang="en-US" altLang="en-US" b="0" i="0" dirty="0" smtClean="0">
                <a:ea typeface="ＭＳ Ｐゴシック" panose="020B0600070205080204" pitchFamily="34" charset="-128"/>
              </a:rPr>
              <a:t>Welcome to our course on User-Centric Computational Videography, or “what users really</a:t>
            </a:r>
            <a:r>
              <a:rPr lang="en-US" altLang="en-US" b="0" i="0" baseline="0" dirty="0" smtClean="0">
                <a:ea typeface="ＭＳ Ｐゴシック" panose="020B0600070205080204" pitchFamily="34" charset="-128"/>
              </a:rPr>
              <a:t> want to get out of video”.</a:t>
            </a:r>
          </a:p>
          <a:p>
            <a:pPr eaLnBrk="1" hangingPunct="1">
              <a:spcBef>
                <a:spcPct val="0"/>
              </a:spcBef>
            </a:pPr>
            <a:endParaRPr lang="en-US" altLang="en-US" b="0" i="0" baseline="0" dirty="0" smtClean="0">
              <a:ea typeface="ＭＳ Ｐゴシック" panose="020B0600070205080204" pitchFamily="34" charset="-128"/>
            </a:endParaRPr>
          </a:p>
          <a:p>
            <a:pPr eaLnBrk="1" hangingPunct="1">
              <a:spcBef>
                <a:spcPct val="0"/>
              </a:spcBef>
            </a:pPr>
            <a:r>
              <a:rPr lang="en-US" altLang="en-US" b="0" i="0" baseline="0" dirty="0" smtClean="0">
                <a:ea typeface="ＭＳ Ｐゴシック" panose="020B0600070205080204" pitchFamily="34" charset="-128"/>
              </a:rPr>
              <a:t>My name is Christian </a:t>
            </a:r>
            <a:r>
              <a:rPr lang="en-US" altLang="en-US" b="0" i="0" baseline="0" dirty="0" err="1" smtClean="0">
                <a:ea typeface="ＭＳ Ｐゴシック" panose="020B0600070205080204" pitchFamily="34" charset="-128"/>
              </a:rPr>
              <a:t>Richardt</a:t>
            </a:r>
            <a:r>
              <a:rPr lang="en-US" altLang="en-US" b="0" i="0" baseline="0" dirty="0" smtClean="0">
                <a:ea typeface="ＭＳ Ｐゴシック" panose="020B0600070205080204" pitchFamily="34" charset="-128"/>
              </a:rPr>
              <a:t>, and I am a postdoctoral researcher at the Intel Visual Computing Institute and Max Planck Institute for Informatics in </a:t>
            </a:r>
            <a:r>
              <a:rPr lang="en-US" altLang="en-US" b="0" i="0" baseline="0" dirty="0" err="1" smtClean="0">
                <a:ea typeface="ＭＳ Ｐゴシック" panose="020B0600070205080204" pitchFamily="34" charset="-128"/>
              </a:rPr>
              <a:t>Saarbrücken</a:t>
            </a:r>
            <a:r>
              <a:rPr lang="en-US" altLang="en-US" b="0" i="0" baseline="0" dirty="0" smtClean="0">
                <a:ea typeface="ＭＳ Ｐゴシック" panose="020B0600070205080204" pitchFamily="34" charset="-128"/>
              </a:rPr>
              <a:t>, Germany.</a:t>
            </a:r>
          </a:p>
          <a:p>
            <a:pPr eaLnBrk="1" hangingPunct="1">
              <a:spcBef>
                <a:spcPct val="0"/>
              </a:spcBef>
            </a:pPr>
            <a:endParaRPr lang="en-US" altLang="en-US" b="0" i="0" baseline="0" dirty="0" smtClean="0">
              <a:ea typeface="ＭＳ Ｐゴシック" panose="020B0600070205080204" pitchFamily="34" charset="-128"/>
            </a:endParaRPr>
          </a:p>
          <a:p>
            <a:pPr eaLnBrk="1" hangingPunct="1">
              <a:spcBef>
                <a:spcPct val="0"/>
              </a:spcBef>
            </a:pPr>
            <a:r>
              <a:rPr lang="en-US" altLang="en-US" b="0" i="0" baseline="0" dirty="0" smtClean="0">
                <a:ea typeface="ＭＳ Ｐゴシック" panose="020B0600070205080204" pitchFamily="34" charset="-128"/>
              </a:rPr>
              <a:t>My co-presenters today are James </a:t>
            </a:r>
            <a:r>
              <a:rPr lang="en-US" altLang="en-US" b="0" i="0" baseline="0" dirty="0" err="1" smtClean="0">
                <a:ea typeface="ＭＳ Ｐゴシック" panose="020B0600070205080204" pitchFamily="34" charset="-128"/>
              </a:rPr>
              <a:t>Tompkin</a:t>
            </a:r>
            <a:r>
              <a:rPr lang="en-US" altLang="en-US" b="0" i="0" baseline="0" dirty="0" smtClean="0">
                <a:ea typeface="ＭＳ Ｐゴシック" panose="020B0600070205080204" pitchFamily="34" charset="-128"/>
              </a:rPr>
              <a:t> from Harvard University, </a:t>
            </a:r>
            <a:r>
              <a:rPr lang="en-US" altLang="en-US" b="0" i="0" baseline="0" dirty="0" err="1" smtClean="0">
                <a:ea typeface="ＭＳ Ｐゴシック" panose="020B0600070205080204" pitchFamily="34" charset="-128"/>
              </a:rPr>
              <a:t>Jiamin</a:t>
            </a:r>
            <a:r>
              <a:rPr lang="en-US" altLang="en-US" b="0" i="0" baseline="0" dirty="0" smtClean="0">
                <a:ea typeface="ＭＳ Ｐゴシック" panose="020B0600070205080204" pitchFamily="34" charset="-128"/>
              </a:rPr>
              <a:t> </a:t>
            </a:r>
            <a:r>
              <a:rPr lang="en-US" altLang="en-US" b="0" i="0" baseline="0" dirty="0" err="1" smtClean="0">
                <a:ea typeface="ＭＳ Ｐゴシック" panose="020B0600070205080204" pitchFamily="34" charset="-128"/>
              </a:rPr>
              <a:t>Bai</a:t>
            </a:r>
            <a:r>
              <a:rPr lang="en-US" altLang="en-US" b="0" i="0" baseline="0" dirty="0" smtClean="0">
                <a:ea typeface="ＭＳ Ｐゴシック" panose="020B0600070205080204" pitchFamily="34" charset="-128"/>
              </a:rPr>
              <a:t> from Light and Christian </a:t>
            </a:r>
            <a:r>
              <a:rPr lang="en-US" altLang="en-US" b="0" i="0" baseline="0" dirty="0" err="1" smtClean="0">
                <a:ea typeface="ＭＳ Ｐゴシック" panose="020B0600070205080204" pitchFamily="34" charset="-128"/>
              </a:rPr>
              <a:t>Theobalt</a:t>
            </a:r>
            <a:r>
              <a:rPr lang="en-US" altLang="en-US" b="0" i="0" baseline="0" dirty="0" smtClean="0">
                <a:ea typeface="ＭＳ Ｐゴシック" panose="020B0600070205080204" pitchFamily="34" charset="-128"/>
              </a:rPr>
              <a:t> from the Max Planck Institute for Informatics.</a:t>
            </a:r>
          </a:p>
          <a:p>
            <a:pPr eaLnBrk="1" hangingPunct="1">
              <a:spcBef>
                <a:spcPct val="0"/>
              </a:spcBef>
            </a:pPr>
            <a:endParaRPr lang="en-US" altLang="en-US" b="0" i="0" baseline="0" dirty="0" smtClean="0">
              <a:ea typeface="ＭＳ Ｐゴシック" panose="020B0600070205080204" pitchFamily="34" charset="-128"/>
            </a:endParaRPr>
          </a:p>
          <a:p>
            <a:pPr eaLnBrk="1" hangingPunct="1">
              <a:spcBef>
                <a:spcPct val="0"/>
              </a:spcBef>
            </a:pPr>
            <a:r>
              <a:rPr lang="en-US" altLang="en-US" b="0" i="0" dirty="0" smtClean="0">
                <a:ea typeface="ＭＳ Ｐゴシック" panose="020B0600070205080204" pitchFamily="34" charset="-128"/>
              </a:rPr>
              <a:t>This is the</a:t>
            </a:r>
            <a:r>
              <a:rPr lang="en-US" altLang="en-US" b="0" i="0" baseline="0" dirty="0" smtClean="0">
                <a:ea typeface="ＭＳ Ｐゴシック" panose="020B0600070205080204" pitchFamily="34" charset="-128"/>
              </a:rPr>
              <a:t> first SIGGRAPH course on video processing in six years, so in the next three hours and a bit, we’ll be covering a fairly broad spectrum of techniques from the last decade to show you the progress made in this field.</a:t>
            </a:r>
          </a:p>
          <a:p>
            <a:pPr eaLnBrk="1" hangingPunct="1">
              <a:spcBef>
                <a:spcPct val="0"/>
              </a:spcBef>
            </a:pPr>
            <a:endParaRPr lang="en-US" altLang="en-US" b="0" i="0" baseline="0" dirty="0" smtClean="0">
              <a:ea typeface="ＭＳ Ｐゴシック" panose="020B0600070205080204" pitchFamily="34" charset="-128"/>
            </a:endParaRPr>
          </a:p>
          <a:p>
            <a:r>
              <a:rPr lang="en-GB" b="1" i="1" baseline="0" dirty="0" smtClean="0"/>
              <a:t>The course website is:</a:t>
            </a:r>
          </a:p>
          <a:p>
            <a:r>
              <a:rPr lang="en-GB" i="1" dirty="0" smtClean="0"/>
              <a:t>http://gvv.mpi-inf.mpg.de/teaching/uccv_course_2015/</a:t>
            </a:r>
          </a:p>
          <a:p>
            <a:pPr eaLnBrk="1" hangingPunct="1">
              <a:spcBef>
                <a:spcPct val="0"/>
              </a:spcBef>
            </a:pPr>
            <a:endParaRPr lang="en-US" altLang="en-US" b="0" i="0" dirty="0" smtClean="0">
              <a:ea typeface="ＭＳ Ｐゴシック" panose="020B0600070205080204" pitchFamily="34" charset="-128"/>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532251-CA5F-4AD9-9BCE-A1C0BE1A9CAE}" type="slidenum">
              <a:rPr lang="en-US" altLang="en-US" sz="1200">
                <a:solidFill>
                  <a:prstClr val="black"/>
                </a:solidFill>
                <a:latin typeface="Calibri" panose="020F0502020204030204" pitchFamily="34" charset="0"/>
              </a:rPr>
              <a:pPr eaLnBrk="1" hangingPunct="1"/>
              <a:t>1</a:t>
            </a:fld>
            <a:endParaRPr lang="en-US"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394458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As I mentioned, digital video is now ubiquitous.</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Last</a:t>
            </a:r>
            <a:r>
              <a:rPr lang="en-GB" baseline="0" dirty="0" smtClean="0"/>
              <a:t> year alone, more than 1.2 BILLION smartphones were sold around the world, which is more than the number of </a:t>
            </a:r>
            <a:r>
              <a:rPr lang="en-US" dirty="0" smtClean="0"/>
              <a:t>traditional cameras sold in the last 15 years.</a:t>
            </a: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One of the main reasons why people buy smartphones is that they come with at least one high-resolution, HD video camera, and often even two: one on the back of the device and one facing the user.</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technological advances of recent years have made it possible for everyone to carry a high-powered digital video camera in their pockets.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This makes video capture really easy, as the camera is always at arm’s length.</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This changes everything, as you can see in this comparison of the papal inaugurations of 2005 and 2013.</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storage of the recorded videos on the device, on people’s computers and in the cloud is also pretty cheap, and getting cheaper.</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And lastly, the speed and affordability of mobile internet is constantly improving, so that more and more videos will be uploaded and shared on community video websites.</a:t>
            </a:r>
            <a:endParaRPr lang="en-GB" dirty="0" smtClean="0"/>
          </a:p>
          <a:p>
            <a:endParaRPr lang="en-US" dirty="0" smtClean="0">
              <a:effectLst/>
            </a:endParaRPr>
          </a:p>
          <a:p>
            <a:r>
              <a:rPr lang="en-US" b="1" dirty="0" smtClean="0">
                <a:effectLst/>
              </a:rPr>
              <a:t>Sources:</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i="0" kern="1200" dirty="0" smtClean="0">
                <a:solidFill>
                  <a:schemeClr val="tx1"/>
                </a:solidFill>
                <a:effectLst/>
                <a:latin typeface="Arial" charset="0"/>
                <a:ea typeface="+mn-ea"/>
                <a:cs typeface="+mn-cs"/>
              </a:rPr>
              <a:t>Gartner Says Smartphone Sales Surpassed One Billion Units in 2014</a:t>
            </a:r>
          </a:p>
          <a:p>
            <a:r>
              <a:rPr lang="en-US" dirty="0" smtClean="0">
                <a:effectLst/>
              </a:rPr>
              <a:t>http://www.gartner.com/newsroom/id/2996817</a:t>
            </a:r>
          </a:p>
          <a:p>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CIPA Camera Sales Figures 2014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http://www.cipa.jp/stats/documents/common/cr200.pdf</a:t>
            </a:r>
          </a:p>
          <a:p>
            <a:endParaRPr lang="en-GB" dirty="0" smtClean="0"/>
          </a:p>
          <a:p>
            <a:r>
              <a:rPr lang="en-GB" dirty="0" smtClean="0"/>
              <a:t>Photo collage by NBC News:</a:t>
            </a:r>
          </a:p>
          <a:p>
            <a:r>
              <a:rPr lang="en-GB" dirty="0" smtClean="0"/>
              <a:t>https://instagram.com/p/W2FCksR9-e/</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10</a:t>
            </a:fld>
            <a:endParaRPr lang="en-US"/>
          </a:p>
        </p:txBody>
      </p:sp>
    </p:spTree>
    <p:extLst>
      <p:ext uri="{BB962C8B-B14F-4D97-AF65-F5344CB8AC3E}">
        <p14:creationId xmlns:p14="http://schemas.microsoft.com/office/powerpoint/2010/main" val="89924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There are also many different solutions for</a:t>
            </a:r>
            <a:r>
              <a:rPr lang="en-GB" b="0" baseline="0" dirty="0" smtClean="0"/>
              <a:t> creating videos from still photos, some music and maybe some video clips using mobile apps or simply online.</a:t>
            </a:r>
          </a:p>
          <a:p>
            <a:endParaRPr lang="en-GB"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err="1" smtClean="0"/>
              <a:t>Animoto</a:t>
            </a:r>
            <a:r>
              <a:rPr lang="en-GB" b="0" baseline="0" dirty="0" smtClean="0"/>
              <a:t> “</a:t>
            </a:r>
            <a:r>
              <a:rPr lang="en-US" sz="1100" b="0" kern="1200" baseline="0" dirty="0" smtClean="0">
                <a:solidFill>
                  <a:schemeClr val="tx1"/>
                </a:solidFill>
                <a:latin typeface="Arial" charset="0"/>
                <a:ea typeface="+mn-ea"/>
                <a:cs typeface="+mn-cs"/>
              </a:rPr>
              <a:t>t</a:t>
            </a:r>
            <a:r>
              <a:rPr lang="en-US" sz="1100" kern="1200" dirty="0" smtClean="0">
                <a:solidFill>
                  <a:schemeClr val="tx1"/>
                </a:solidFill>
                <a:latin typeface="Arial" charset="0"/>
                <a:ea typeface="+mn-ea"/>
                <a:cs typeface="+mn-cs"/>
              </a:rPr>
              <a:t>urn[s] your photos and video clips into professional-quality videos.”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Arial" charset="0"/>
                <a:ea typeface="+mn-ea"/>
                <a:cs typeface="+mn-cs"/>
              </a:rPr>
              <a:t>“</a:t>
            </a:r>
            <a:r>
              <a:rPr lang="en-US" sz="1100" kern="1200" dirty="0" err="1" smtClean="0">
                <a:solidFill>
                  <a:schemeClr val="tx1"/>
                </a:solidFill>
                <a:latin typeface="Arial" charset="0"/>
                <a:ea typeface="+mn-ea"/>
                <a:cs typeface="+mn-cs"/>
              </a:rPr>
              <a:t>Evver</a:t>
            </a:r>
            <a:r>
              <a:rPr lang="en-US" sz="1100" kern="1200" dirty="0" smtClean="0">
                <a:solidFill>
                  <a:schemeClr val="tx1"/>
                </a:solidFill>
                <a:latin typeface="Arial" charset="0"/>
                <a:ea typeface="+mn-ea"/>
                <a:cs typeface="+mn-cs"/>
              </a:rPr>
              <a:t> combines music with your images to create videos for sharing.”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err="1" smtClean="0">
                <a:solidFill>
                  <a:schemeClr val="tx1"/>
                </a:solidFill>
                <a:latin typeface="Arial" charset="0"/>
                <a:ea typeface="+mn-ea"/>
                <a:cs typeface="+mn-cs"/>
              </a:rPr>
              <a:t>Picovico</a:t>
            </a:r>
            <a:r>
              <a:rPr lang="en-US" sz="1100" kern="1200" dirty="0" smtClean="0">
                <a:solidFill>
                  <a:schemeClr val="tx1"/>
                </a:solidFill>
                <a:latin typeface="Arial" charset="0"/>
                <a:ea typeface="+mn-ea"/>
                <a:cs typeface="+mn-cs"/>
              </a:rPr>
              <a:t> “Make[s] beautiful videos instantly with pictures,</a:t>
            </a:r>
            <a:r>
              <a:rPr lang="en-US" sz="1100" kern="1200" baseline="0" dirty="0" smtClean="0">
                <a:solidFill>
                  <a:schemeClr val="tx1"/>
                </a:solidFill>
                <a:latin typeface="Arial" charset="0"/>
                <a:ea typeface="+mn-ea"/>
                <a:cs typeface="+mn-cs"/>
              </a:rPr>
              <a:t> </a:t>
            </a:r>
            <a:r>
              <a:rPr lang="en-US" sz="1100" kern="1200" dirty="0" smtClean="0">
                <a:solidFill>
                  <a:schemeClr val="tx1"/>
                </a:solidFill>
                <a:latin typeface="Arial" charset="0"/>
                <a:ea typeface="+mn-ea"/>
                <a:cs typeface="+mn-cs"/>
              </a:rPr>
              <a:t>texts &amp; music.”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err="1" smtClean="0">
                <a:solidFill>
                  <a:schemeClr val="tx1"/>
                </a:solidFill>
                <a:latin typeface="Arial" charset="0"/>
                <a:ea typeface="+mn-ea"/>
                <a:cs typeface="+mn-cs"/>
              </a:rPr>
              <a:t>Proshow</a:t>
            </a:r>
            <a:r>
              <a:rPr lang="en-US" sz="1100" kern="1200" dirty="0" smtClean="0">
                <a:solidFill>
                  <a:schemeClr val="tx1"/>
                </a:solidFill>
                <a:latin typeface="Arial" charset="0"/>
                <a:ea typeface="+mn-ea"/>
                <a:cs typeface="+mn-cs"/>
              </a:rPr>
              <a:t> Web “Instantly create[s] a beautiful video online with photos, videos &amp; music.”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err="1" smtClean="0">
                <a:solidFill>
                  <a:schemeClr val="tx1"/>
                </a:solidFill>
                <a:latin typeface="Arial" charset="0"/>
                <a:ea typeface="+mn-ea"/>
                <a:cs typeface="+mn-cs"/>
              </a:rPr>
              <a:t>Slidely</a:t>
            </a:r>
            <a:r>
              <a:rPr lang="en-US" sz="1100" kern="1200" dirty="0" smtClean="0">
                <a:solidFill>
                  <a:schemeClr val="tx1"/>
                </a:solidFill>
                <a:latin typeface="Arial" charset="0"/>
                <a:ea typeface="+mn-ea"/>
                <a:cs typeface="+mn-cs"/>
              </a:rPr>
              <a:t> creates “Instant movies from your best moments and the music you love.”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Arial" charset="0"/>
                <a:ea typeface="+mn-ea"/>
                <a:cs typeface="+mn-cs"/>
              </a:rPr>
              <a:t>And lastly</a:t>
            </a:r>
            <a:r>
              <a:rPr lang="en-US" sz="1100" kern="1200" baseline="0" dirty="0" smtClean="0">
                <a:solidFill>
                  <a:schemeClr val="tx1"/>
                </a:solidFill>
                <a:latin typeface="Arial" charset="0"/>
                <a:ea typeface="+mn-ea"/>
                <a:cs typeface="+mn-cs"/>
              </a:rPr>
              <a:t>, </a:t>
            </a:r>
            <a:r>
              <a:rPr lang="en-US" sz="1100" kern="1200" baseline="0" dirty="0" err="1" smtClean="0">
                <a:solidFill>
                  <a:schemeClr val="tx1"/>
                </a:solidFill>
                <a:latin typeface="Arial" charset="0"/>
                <a:ea typeface="+mn-ea"/>
                <a:cs typeface="+mn-cs"/>
              </a:rPr>
              <a:t>Stupeflix</a:t>
            </a:r>
            <a:r>
              <a:rPr lang="en-US" sz="1100" kern="1200" baseline="0" dirty="0" smtClean="0">
                <a:solidFill>
                  <a:schemeClr val="tx1"/>
                </a:solidFill>
                <a:latin typeface="Arial" charset="0"/>
                <a:ea typeface="+mn-ea"/>
                <a:cs typeface="+mn-cs"/>
              </a:rPr>
              <a:t> </a:t>
            </a:r>
            <a:r>
              <a:rPr lang="en-US" sz="1100" kern="1200" dirty="0" smtClean="0">
                <a:solidFill>
                  <a:schemeClr val="tx1"/>
                </a:solidFill>
                <a:latin typeface="Arial" charset="0"/>
                <a:ea typeface="+mn-ea"/>
                <a:cs typeface="+mn-cs"/>
              </a:rPr>
              <a:t>“Make[s] amazing videos in seconds. Just add photos, videos, music, and text.”</a:t>
            </a:r>
          </a:p>
          <a:p>
            <a:endParaRPr lang="en-GB" b="0" baseline="0" dirty="0" smtClean="0"/>
          </a:p>
          <a:p>
            <a:r>
              <a:rPr lang="en-GB" b="0" baseline="0" dirty="0" smtClean="0"/>
              <a:t>Some of these services are essentially glorified slide-show generators, but others are actually quite good and create exciting little video clips to share with friends and family.</a:t>
            </a:r>
          </a:p>
          <a:p>
            <a:endParaRPr lang="en-GB" dirty="0" smtClean="0"/>
          </a:p>
          <a:p>
            <a:r>
              <a:rPr lang="en-GB" b="1" dirty="0" smtClean="0"/>
              <a:t>Websites (in alphabetic order):</a:t>
            </a:r>
          </a:p>
          <a:p>
            <a:r>
              <a:rPr lang="en-GB" dirty="0" smtClean="0"/>
              <a:t>https://animoto.com/</a:t>
            </a:r>
          </a:p>
          <a:p>
            <a:r>
              <a:rPr lang="en-GB" dirty="0" smtClean="0"/>
              <a:t>https://www.evver.com/</a:t>
            </a:r>
          </a:p>
          <a:p>
            <a:r>
              <a:rPr lang="en-GB" dirty="0" smtClean="0"/>
              <a:t>http://www.picovico.com/</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http://web.photodex.com/</a:t>
            </a:r>
          </a:p>
          <a:p>
            <a:r>
              <a:rPr lang="en-GB" dirty="0" smtClean="0"/>
              <a:t>http://slide.ly/</a:t>
            </a:r>
          </a:p>
          <a:p>
            <a:r>
              <a:rPr lang="en-GB" dirty="0" smtClean="0"/>
              <a:t>https://stupeflix.com/</a:t>
            </a:r>
          </a:p>
        </p:txBody>
      </p:sp>
      <p:sp>
        <p:nvSpPr>
          <p:cNvPr id="4" name="Slide Number Placeholder 3"/>
          <p:cNvSpPr>
            <a:spLocks noGrp="1"/>
          </p:cNvSpPr>
          <p:nvPr>
            <p:ph type="sldNum" sz="quarter" idx="10"/>
          </p:nvPr>
        </p:nvSpPr>
        <p:spPr/>
        <p:txBody>
          <a:bodyPr/>
          <a:lstStyle/>
          <a:p>
            <a:fld id="{C42B9359-5A6E-43C5-B0E9-AECECDF0A1E9}" type="slidenum">
              <a:rPr lang="en-US" smtClean="0"/>
              <a:pPr/>
              <a:t>11</a:t>
            </a:fld>
            <a:endParaRPr lang="en-US"/>
          </a:p>
        </p:txBody>
      </p:sp>
    </p:spTree>
    <p:extLst>
      <p:ext uri="{BB962C8B-B14F-4D97-AF65-F5344CB8AC3E}">
        <p14:creationId xmlns:p14="http://schemas.microsoft.com/office/powerpoint/2010/main" val="44021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smtClean="0"/>
              <a:t>And just</a:t>
            </a:r>
            <a:r>
              <a:rPr lang="en-GB" b="0" baseline="0" dirty="0" smtClean="0"/>
              <a:t> a few hours ago [on Thu 13 Aug 2015], Microsoft announced Photo Story for Windows Phone that </a:t>
            </a:r>
            <a:r>
              <a:rPr lang="en-US" sz="1100" kern="1200" dirty="0" smtClean="0">
                <a:solidFill>
                  <a:schemeClr val="tx1"/>
                </a:solidFill>
                <a:latin typeface="Arial" charset="0"/>
                <a:ea typeface="+mn-ea"/>
                <a:cs typeface="+mn-cs"/>
              </a:rPr>
              <a:t>“helps you tell engaging stories using your photos.”</a:t>
            </a:r>
          </a:p>
          <a:p>
            <a:endParaRPr lang="en-GB" dirty="0" smtClean="0"/>
          </a:p>
          <a:p>
            <a:r>
              <a:rPr lang="en-GB" b="1" dirty="0" smtClean="0"/>
              <a:t>Website:</a:t>
            </a:r>
          </a:p>
          <a:p>
            <a:r>
              <a:rPr lang="en-GB" dirty="0" smtClean="0"/>
              <a:t>https://www.microsoft.com/store/apps/photo-story/9nblggh1z351</a:t>
            </a:r>
          </a:p>
        </p:txBody>
      </p:sp>
      <p:sp>
        <p:nvSpPr>
          <p:cNvPr id="4" name="Slide Number Placeholder 3"/>
          <p:cNvSpPr>
            <a:spLocks noGrp="1"/>
          </p:cNvSpPr>
          <p:nvPr>
            <p:ph type="sldNum" sz="quarter" idx="10"/>
          </p:nvPr>
        </p:nvSpPr>
        <p:spPr/>
        <p:txBody>
          <a:bodyPr/>
          <a:lstStyle/>
          <a:p>
            <a:fld id="{C42B9359-5A6E-43C5-B0E9-AECECDF0A1E9}" type="slidenum">
              <a:rPr lang="en-US" smtClean="0"/>
              <a:pPr/>
              <a:t>12</a:t>
            </a:fld>
            <a:endParaRPr lang="en-US"/>
          </a:p>
        </p:txBody>
      </p:sp>
    </p:spTree>
    <p:extLst>
      <p:ext uri="{BB962C8B-B14F-4D97-AF65-F5344CB8AC3E}">
        <p14:creationId xmlns:p14="http://schemas.microsoft.com/office/powerpoint/2010/main" val="364910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Aside from these commercial offerings, there are also </a:t>
            </a:r>
            <a:r>
              <a:rPr lang="en-GB" b="0" baseline="0" dirty="0" smtClean="0"/>
              <a:t>interesting research systems that can create videos from a collection of photos.</a:t>
            </a:r>
          </a:p>
          <a:p>
            <a:endParaRPr lang="en-GB" b="0" baseline="0" dirty="0" smtClean="0"/>
          </a:p>
          <a:p>
            <a:r>
              <a:rPr lang="en-GB" b="0" baseline="0" dirty="0" smtClean="0"/>
              <a:t>In this system by </a:t>
            </a:r>
            <a:r>
              <a:rPr lang="en-GB" b="0" baseline="0" dirty="0" err="1" smtClean="0"/>
              <a:t>Snavely</a:t>
            </a:r>
            <a:r>
              <a:rPr lang="en-GB" b="0" baseline="0" dirty="0" smtClean="0"/>
              <a:t> et al., photos of a popular location, such as the Pantheon in Rome, are made interactively </a:t>
            </a:r>
            <a:r>
              <a:rPr lang="en-GB" b="0" baseline="0" dirty="0" err="1" smtClean="0"/>
              <a:t>explorable</a:t>
            </a:r>
            <a:r>
              <a:rPr lang="en-GB" b="0" baseline="0" dirty="0" smtClean="0"/>
              <a:t>.</a:t>
            </a:r>
          </a:p>
          <a:p>
            <a:r>
              <a:rPr lang="en-GB" b="0" baseline="0" dirty="0" smtClean="0"/>
              <a:t>The system automatically detects camera orbits around points of interest and stabilises relevant photos using planar proxy geometry through the orbit’s axis of revolution.</a:t>
            </a:r>
          </a:p>
          <a:p>
            <a:r>
              <a:rPr lang="en-GB" b="0" baseline="0" dirty="0" smtClean="0"/>
              <a:t>One particularly interesting mode in this system finds a visually interesting path through a user’s photographs, augmented by internet photos, as shown in the video.</a:t>
            </a:r>
          </a:p>
          <a:p>
            <a:r>
              <a:rPr lang="en-GB" b="0" baseline="0" dirty="0" smtClean="0"/>
              <a:t>The system builds a graph of all photos, and encodes transition costs between photos as edge weights.</a:t>
            </a:r>
          </a:p>
          <a:p>
            <a:r>
              <a:rPr lang="en-GB" b="0" baseline="0" dirty="0" smtClean="0"/>
              <a:t>The transitions trade off image distortion, field of view and resolution with the goal of producing a smooth camera path through the scene.</a:t>
            </a:r>
          </a:p>
          <a:p>
            <a:r>
              <a:rPr lang="en-GB" b="0" baseline="0" dirty="0" smtClean="0"/>
              <a:t>The optimal path through the photos is found using the shortest path through this graph, as computed by </a:t>
            </a:r>
            <a:r>
              <a:rPr lang="en-GB" b="0" baseline="0" dirty="0" err="1" smtClean="0"/>
              <a:t>Dijskstra’s</a:t>
            </a:r>
            <a:r>
              <a:rPr lang="en-GB" b="0" baseline="0" dirty="0" smtClean="0"/>
              <a:t> algorithm.</a:t>
            </a:r>
          </a:p>
          <a:p>
            <a:r>
              <a:rPr lang="en-GB" b="0" baseline="0" dirty="0" smtClean="0"/>
              <a:t>The resulting path is then smoothed and the appearance of photos is stabilised to create a visually smooth experience.</a:t>
            </a:r>
          </a:p>
          <a:p>
            <a:endParaRPr lang="en-GB" dirty="0" smtClean="0"/>
          </a:p>
          <a:p>
            <a:r>
              <a:rPr lang="en-GB" b="1" dirty="0" smtClean="0"/>
              <a:t>Source:</a:t>
            </a:r>
            <a:br>
              <a:rPr lang="en-GB" b="1" dirty="0" smtClean="0"/>
            </a:br>
            <a:r>
              <a:rPr lang="en-US" sz="1100" kern="1200" dirty="0" smtClean="0">
                <a:solidFill>
                  <a:schemeClr val="tx1"/>
                </a:solidFill>
                <a:latin typeface="Arial" charset="0"/>
                <a:ea typeface="+mn-ea"/>
                <a:cs typeface="+mn-cs"/>
              </a:rPr>
              <a:t>Noah </a:t>
            </a:r>
            <a:r>
              <a:rPr lang="en-US" sz="1100" kern="1200" dirty="0" err="1" smtClean="0">
                <a:solidFill>
                  <a:schemeClr val="tx1"/>
                </a:solidFill>
                <a:latin typeface="Arial" charset="0"/>
                <a:ea typeface="+mn-ea"/>
                <a:cs typeface="+mn-cs"/>
              </a:rPr>
              <a:t>Snavely</a:t>
            </a:r>
            <a:r>
              <a:rPr lang="en-US" sz="1100" kern="1200" dirty="0" smtClean="0">
                <a:solidFill>
                  <a:schemeClr val="tx1"/>
                </a:solidFill>
                <a:latin typeface="Arial" charset="0"/>
                <a:ea typeface="+mn-ea"/>
                <a:cs typeface="+mn-cs"/>
              </a:rPr>
              <a:t>, Rahul Garg, Steven M. Seitz and Richard </a:t>
            </a:r>
            <a:r>
              <a:rPr lang="en-US" sz="1100" kern="1200" dirty="0" err="1" smtClean="0">
                <a:solidFill>
                  <a:schemeClr val="tx1"/>
                </a:solidFill>
                <a:latin typeface="Arial" charset="0"/>
                <a:ea typeface="+mn-ea"/>
                <a:cs typeface="+mn-cs"/>
              </a:rPr>
              <a:t>Szeliski</a:t>
            </a:r>
            <a:r>
              <a:rPr lang="en-US" sz="1100" kern="1200" dirty="0" smtClean="0">
                <a:solidFill>
                  <a:schemeClr val="tx1"/>
                </a:solidFill>
                <a:latin typeface="Arial" charset="0"/>
                <a:ea typeface="+mn-ea"/>
                <a:cs typeface="+mn-cs"/>
              </a:rPr>
              <a:t/>
            </a:r>
            <a:br>
              <a:rPr lang="en-US" sz="1100" kern="1200" dirty="0" smtClean="0">
                <a:solidFill>
                  <a:schemeClr val="tx1"/>
                </a:solidFill>
                <a:latin typeface="Arial" charset="0"/>
                <a:ea typeface="+mn-ea"/>
                <a:cs typeface="+mn-cs"/>
              </a:rPr>
            </a:br>
            <a:r>
              <a:rPr lang="en-US" sz="1100" kern="1200" dirty="0" smtClean="0">
                <a:solidFill>
                  <a:schemeClr val="tx1"/>
                </a:solidFill>
                <a:effectLst/>
                <a:latin typeface="Arial" charset="0"/>
                <a:ea typeface="+mn-ea"/>
                <a:cs typeface="+mn-cs"/>
              </a:rPr>
              <a:t>Finding</a:t>
            </a:r>
            <a:r>
              <a:rPr lang="en-US" sz="1100" kern="1200" dirty="0" smtClean="0">
                <a:solidFill>
                  <a:schemeClr val="tx1"/>
                </a:solidFill>
                <a:latin typeface="Arial" charset="0"/>
                <a:ea typeface="+mn-ea"/>
                <a:cs typeface="+mn-cs"/>
              </a:rPr>
              <a:t> </a:t>
            </a:r>
            <a:r>
              <a:rPr lang="en-US" sz="1100" kern="1200" dirty="0" smtClean="0">
                <a:solidFill>
                  <a:schemeClr val="tx1"/>
                </a:solidFill>
                <a:effectLst/>
                <a:latin typeface="Arial" charset="0"/>
                <a:ea typeface="+mn-ea"/>
                <a:cs typeface="+mn-cs"/>
              </a:rPr>
              <a:t>paths</a:t>
            </a:r>
            <a:r>
              <a:rPr lang="en-US" sz="1100" kern="1200" dirty="0" smtClean="0">
                <a:solidFill>
                  <a:schemeClr val="tx1"/>
                </a:solidFill>
                <a:latin typeface="Arial" charset="0"/>
                <a:ea typeface="+mn-ea"/>
                <a:cs typeface="+mn-cs"/>
              </a:rPr>
              <a:t> through the world’s photos</a:t>
            </a:r>
            <a:br>
              <a:rPr lang="en-US" sz="1100" kern="1200" dirty="0" smtClean="0">
                <a:solidFill>
                  <a:schemeClr val="tx1"/>
                </a:solidFill>
                <a:latin typeface="Arial" charset="0"/>
                <a:ea typeface="+mn-ea"/>
                <a:cs typeface="+mn-cs"/>
              </a:rPr>
            </a:br>
            <a:r>
              <a:rPr lang="en-US" sz="1100" i="1" kern="1200" dirty="0" smtClean="0">
                <a:solidFill>
                  <a:schemeClr val="tx1"/>
                </a:solidFill>
                <a:latin typeface="Arial" charset="0"/>
                <a:ea typeface="+mn-ea"/>
                <a:cs typeface="+mn-cs"/>
              </a:rPr>
              <a:t>ACM Transactions on Graphics (Proceedings of SIGGRAPH), </a:t>
            </a:r>
            <a:r>
              <a:rPr lang="en-US" sz="1100" b="1" kern="1200" dirty="0" smtClean="0">
                <a:solidFill>
                  <a:schemeClr val="tx1"/>
                </a:solidFill>
                <a:latin typeface="Arial" charset="0"/>
                <a:ea typeface="+mn-ea"/>
                <a:cs typeface="+mn-cs"/>
              </a:rPr>
              <a:t>2008</a:t>
            </a:r>
            <a:r>
              <a:rPr lang="en-US" sz="1100" i="1" kern="1200" dirty="0" smtClean="0">
                <a:solidFill>
                  <a:schemeClr val="tx1"/>
                </a:solidFill>
                <a:latin typeface="Arial" charset="0"/>
                <a:ea typeface="+mn-ea"/>
                <a:cs typeface="+mn-cs"/>
              </a:rPr>
              <a:t>, 27</a:t>
            </a:r>
            <a:r>
              <a:rPr lang="en-US" sz="1100" kern="1200" dirty="0" smtClean="0">
                <a:solidFill>
                  <a:schemeClr val="tx1"/>
                </a:solidFill>
                <a:latin typeface="Arial" charset="0"/>
                <a:ea typeface="+mn-ea"/>
                <a:cs typeface="+mn-cs"/>
              </a:rPr>
              <a:t>(3), 15</a:t>
            </a:r>
            <a:r>
              <a:rPr lang="en-US" dirty="0" smtClean="0"/>
              <a:t> </a:t>
            </a:r>
          </a:p>
          <a:p>
            <a:r>
              <a:rPr lang="en-GB" dirty="0" smtClean="0"/>
              <a:t>http://dx.doi.org/10.1145/1360612.1360614</a:t>
            </a:r>
          </a:p>
          <a:p>
            <a:r>
              <a:rPr lang="en-GB" dirty="0" smtClean="0"/>
              <a:t>http://phototour.cs.washington.edu/findingpaths/</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13</a:t>
            </a:fld>
            <a:endParaRPr lang="en-US"/>
          </a:p>
        </p:txBody>
      </p:sp>
    </p:spTree>
    <p:extLst>
      <p:ext uri="{BB962C8B-B14F-4D97-AF65-F5344CB8AC3E}">
        <p14:creationId xmlns:p14="http://schemas.microsoft.com/office/powerpoint/2010/main" val="384305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In a similar vein, </a:t>
            </a:r>
            <a:r>
              <a:rPr lang="en-GB" b="0" dirty="0" err="1" smtClean="0"/>
              <a:t>Kemelmacher-Shlizerman</a:t>
            </a:r>
            <a:r>
              <a:rPr lang="en-GB" b="0" baseline="0" dirty="0" smtClean="0"/>
              <a:t> et al. explore </a:t>
            </a:r>
            <a:r>
              <a:rPr lang="en-GB" b="0" baseline="0" dirty="0" err="1" smtClean="0"/>
              <a:t>photobios</a:t>
            </a:r>
            <a:r>
              <a:rPr lang="en-GB" b="0" baseline="0" dirty="0" smtClean="0"/>
              <a:t> by creating smooth animations from photographs of a single person, such as George W. Bush.</a:t>
            </a:r>
          </a:p>
          <a:p>
            <a:r>
              <a:rPr lang="en-GB" b="0" baseline="0" dirty="0" smtClean="0"/>
              <a:t>Their approach first automatically aligns faces in photos by detecting facial landmarks, estimating the 3D pose by fitting a template face model, and then warping each photo to a frontal view.</a:t>
            </a:r>
          </a:p>
          <a:p>
            <a:r>
              <a:rPr lang="en-GB" b="0" baseline="0" dirty="0" smtClean="0"/>
              <a:t>They then build a graph of face photos, similar to the previous paper, in which edges measure the distance between faces in terms of their 3D pose, appearance and time of capture.</a:t>
            </a:r>
          </a:p>
          <a:p>
            <a:r>
              <a:rPr lang="en-GB" b="0" baseline="0" dirty="0" smtClean="0"/>
              <a:t>The frames of the animation are again obtained from the shortest path through this graph.</a:t>
            </a:r>
          </a:p>
          <a:p>
            <a:r>
              <a:rPr lang="en-GB" b="0" baseline="0" dirty="0" smtClean="0"/>
              <a:t>In a final step, these frames are put together with cross-dissolve transitions that produce an appealing effect of motion.</a:t>
            </a:r>
          </a:p>
          <a:p>
            <a:endParaRPr lang="en-GB" dirty="0" smtClean="0"/>
          </a:p>
          <a:p>
            <a:r>
              <a:rPr lang="en-GB" b="1" dirty="0" smtClean="0"/>
              <a:t>Source:</a:t>
            </a:r>
          </a:p>
          <a:p>
            <a:r>
              <a:rPr lang="en-GB" sz="1100" kern="1200" dirty="0" smtClean="0">
                <a:solidFill>
                  <a:schemeClr val="tx1"/>
                </a:solidFill>
                <a:latin typeface="Arial" charset="0"/>
                <a:ea typeface="+mn-ea"/>
                <a:cs typeface="+mn-cs"/>
              </a:rPr>
              <a:t>Ira </a:t>
            </a:r>
            <a:r>
              <a:rPr lang="en-GB" sz="1100" kern="1200" dirty="0" err="1" smtClean="0">
                <a:solidFill>
                  <a:schemeClr val="tx1"/>
                </a:solidFill>
                <a:latin typeface="Arial" charset="0"/>
                <a:ea typeface="+mn-ea"/>
                <a:cs typeface="+mn-cs"/>
              </a:rPr>
              <a:t>Kemelmacher-Shlizerman</a:t>
            </a:r>
            <a:r>
              <a:rPr lang="en-GB" sz="1100" kern="1200" dirty="0" smtClean="0">
                <a:solidFill>
                  <a:schemeClr val="tx1"/>
                </a:solidFill>
                <a:latin typeface="Arial" charset="0"/>
                <a:ea typeface="+mn-ea"/>
                <a:cs typeface="+mn-cs"/>
              </a:rPr>
              <a:t>, Eli </a:t>
            </a:r>
            <a:r>
              <a:rPr lang="en-GB" sz="1100" kern="1200" dirty="0" err="1" smtClean="0">
                <a:solidFill>
                  <a:schemeClr val="tx1"/>
                </a:solidFill>
                <a:latin typeface="Arial" charset="0"/>
                <a:ea typeface="+mn-ea"/>
                <a:cs typeface="+mn-cs"/>
              </a:rPr>
              <a:t>Shechtman</a:t>
            </a:r>
            <a:r>
              <a:rPr lang="en-GB" sz="1100" kern="1200" dirty="0" smtClean="0">
                <a:solidFill>
                  <a:schemeClr val="tx1"/>
                </a:solidFill>
                <a:latin typeface="Arial" charset="0"/>
                <a:ea typeface="+mn-ea"/>
                <a:cs typeface="+mn-cs"/>
              </a:rPr>
              <a:t>, Rahul Garg and Steven M. Seitz</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Exploring </a:t>
            </a:r>
            <a:r>
              <a:rPr lang="en-GB" sz="1100" kern="1200" dirty="0" err="1" smtClean="0">
                <a:solidFill>
                  <a:schemeClr val="tx1"/>
                </a:solidFill>
                <a:effectLst/>
                <a:latin typeface="Arial" charset="0"/>
                <a:ea typeface="+mn-ea"/>
                <a:cs typeface="+mn-cs"/>
              </a:rPr>
              <a:t>photobios</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of SIGGRAPH), </a:t>
            </a:r>
            <a:r>
              <a:rPr lang="en-GB" sz="1100" b="1" kern="1200" dirty="0" smtClean="0">
                <a:solidFill>
                  <a:schemeClr val="tx1"/>
                </a:solidFill>
                <a:latin typeface="Arial" charset="0"/>
                <a:ea typeface="+mn-ea"/>
                <a:cs typeface="+mn-cs"/>
              </a:rPr>
              <a:t>2011</a:t>
            </a:r>
            <a:r>
              <a:rPr lang="en-GB" sz="1100" i="1" kern="1200" dirty="0" smtClean="0">
                <a:solidFill>
                  <a:schemeClr val="tx1"/>
                </a:solidFill>
                <a:latin typeface="Arial" charset="0"/>
                <a:ea typeface="+mn-ea"/>
                <a:cs typeface="+mn-cs"/>
              </a:rPr>
              <a:t>, 30</a:t>
            </a:r>
            <a:r>
              <a:rPr lang="en-GB" sz="1100" kern="1200" dirty="0" smtClean="0">
                <a:solidFill>
                  <a:schemeClr val="tx1"/>
                </a:solidFill>
                <a:latin typeface="Arial" charset="0"/>
                <a:ea typeface="+mn-ea"/>
                <a:cs typeface="+mn-cs"/>
              </a:rPr>
              <a:t>(4), 61:1–10</a:t>
            </a:r>
          </a:p>
          <a:p>
            <a:r>
              <a:rPr lang="en-GB" dirty="0" smtClean="0"/>
              <a:t>http://dx.doi.org/10.1145/2010324.1964956</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http://grail.cs.washington.edu/photobios/</a:t>
            </a:r>
          </a:p>
        </p:txBody>
      </p:sp>
      <p:sp>
        <p:nvSpPr>
          <p:cNvPr id="4" name="Slide Number Placeholder 3"/>
          <p:cNvSpPr>
            <a:spLocks noGrp="1"/>
          </p:cNvSpPr>
          <p:nvPr>
            <p:ph type="sldNum" sz="quarter" idx="10"/>
          </p:nvPr>
        </p:nvSpPr>
        <p:spPr/>
        <p:txBody>
          <a:bodyPr/>
          <a:lstStyle/>
          <a:p>
            <a:fld id="{C42B9359-5A6E-43C5-B0E9-AECECDF0A1E9}" type="slidenum">
              <a:rPr lang="en-US" smtClean="0"/>
              <a:pPr/>
              <a:t>14</a:t>
            </a:fld>
            <a:endParaRPr lang="en-US"/>
          </a:p>
        </p:txBody>
      </p:sp>
    </p:spTree>
    <p:extLst>
      <p:ext uri="{BB962C8B-B14F-4D97-AF65-F5344CB8AC3E}">
        <p14:creationId xmlns:p14="http://schemas.microsoft.com/office/powerpoint/2010/main" val="152813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And</a:t>
            </a:r>
            <a:r>
              <a:rPr lang="en-GB" baseline="0" dirty="0" smtClean="0"/>
              <a:t> most recently, on Tuesday, Martin-</a:t>
            </a:r>
            <a:r>
              <a:rPr lang="en-GB" baseline="0" dirty="0" err="1" smtClean="0"/>
              <a:t>Brualla</a:t>
            </a:r>
            <a:r>
              <a:rPr lang="en-GB" baseline="0" dirty="0" smtClean="0"/>
              <a:t> et al. proposed a new system for automatically mining time-lapse videos from internet photos.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They first take 86 million geo-tagged internet photos and cluster them into “landmarks” according to their location.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These landmarks are reconstructed using structure-from-motion, and a reference frame is identified, to which all other photos with sufficient overlap are aligned.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This geometric alignment computes a depth map for the reference frame using </a:t>
            </a:r>
            <a:r>
              <a:rPr lang="en-US" dirty="0" smtClean="0"/>
              <a:t>plane-sweep multi-view stereo (medians of NCC + MRF graph cut).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depth map is used for warping the other photos to the reference viewpoint,</a:t>
            </a:r>
            <a:r>
              <a:rPr lang="en-US" baseline="0" dirty="0" smtClean="0"/>
              <a:t> after which any </a:t>
            </a:r>
            <a:r>
              <a:rPr lang="en-US" dirty="0" smtClean="0"/>
              <a:t>cracks are </a:t>
            </a:r>
            <a:r>
              <a:rPr lang="en-US" dirty="0" err="1" smtClean="0"/>
              <a:t>inpainted</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a:t>
            </a:r>
            <a:r>
              <a:rPr lang="en-US" baseline="0" dirty="0" smtClean="0"/>
              <a:t> the appearance of the aligned photos is </a:t>
            </a:r>
            <a:r>
              <a:rPr lang="en-US" baseline="0" dirty="0" err="1" smtClean="0"/>
              <a:t>stabilised</a:t>
            </a:r>
            <a:r>
              <a:rPr lang="en-US" baseline="0" dirty="0" smtClean="0"/>
              <a:t> </a:t>
            </a:r>
            <a:r>
              <a:rPr lang="en-US" dirty="0" smtClean="0"/>
              <a:t>using an </a:t>
            </a:r>
            <a:r>
              <a:rPr lang="en-US" dirty="0" err="1" smtClean="0"/>
              <a:t>optimisation</a:t>
            </a:r>
            <a:r>
              <a:rPr lang="en-US" dirty="0" smtClean="0"/>
              <a:t> with a Huber loss function.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system explored 755K 3D reconstructions for 120K landmarks, and finally produced</a:t>
            </a:r>
            <a:r>
              <a:rPr lang="en-US" baseline="0" dirty="0" smtClean="0"/>
              <a:t> </a:t>
            </a:r>
            <a:r>
              <a:rPr lang="en-US" dirty="0" smtClean="0"/>
              <a:t>11K time lapses of 3K landmarks.</a:t>
            </a:r>
          </a:p>
          <a:p>
            <a:endParaRPr lang="en-GB" dirty="0" smtClean="0"/>
          </a:p>
          <a:p>
            <a:r>
              <a:rPr lang="en-GB" b="1" dirty="0" smtClean="0"/>
              <a:t>Source:</a:t>
            </a:r>
          </a:p>
          <a:p>
            <a:r>
              <a:rPr lang="en-GB" sz="1100" kern="1200" dirty="0" smtClean="0">
                <a:solidFill>
                  <a:schemeClr val="tx1"/>
                </a:solidFill>
                <a:latin typeface="Arial" charset="0"/>
                <a:ea typeface="+mn-ea"/>
                <a:cs typeface="+mn-cs"/>
              </a:rPr>
              <a:t>Ricardo Martin-</a:t>
            </a:r>
            <a:r>
              <a:rPr lang="en-GB" sz="1100" kern="1200" dirty="0" err="1" smtClean="0">
                <a:solidFill>
                  <a:schemeClr val="tx1"/>
                </a:solidFill>
                <a:latin typeface="Arial" charset="0"/>
                <a:ea typeface="+mn-ea"/>
                <a:cs typeface="+mn-cs"/>
              </a:rPr>
              <a:t>Brualla</a:t>
            </a:r>
            <a:r>
              <a:rPr lang="en-GB" sz="1100" kern="1200" dirty="0" smtClean="0">
                <a:solidFill>
                  <a:schemeClr val="tx1"/>
                </a:solidFill>
                <a:latin typeface="Arial" charset="0"/>
                <a:ea typeface="+mn-ea"/>
                <a:cs typeface="+mn-cs"/>
              </a:rPr>
              <a:t>, David Gallup and Steven M. Seitz</a:t>
            </a:r>
            <a:br>
              <a:rPr lang="en-GB" sz="1100" kern="1200" dirty="0" smtClean="0">
                <a:solidFill>
                  <a:schemeClr val="tx1"/>
                </a:solidFill>
                <a:latin typeface="Arial" charset="0"/>
                <a:ea typeface="+mn-ea"/>
                <a:cs typeface="+mn-cs"/>
              </a:rPr>
            </a:br>
            <a:r>
              <a:rPr lang="en-GB" sz="1100" kern="1200" dirty="0" smtClean="0">
                <a:solidFill>
                  <a:schemeClr val="tx1"/>
                </a:solidFill>
                <a:effectLst/>
                <a:latin typeface="Arial" charset="0"/>
                <a:ea typeface="+mn-ea"/>
                <a:cs typeface="+mn-cs"/>
              </a:rPr>
              <a:t>Time-lapse</a:t>
            </a:r>
            <a:r>
              <a:rPr lang="en-GB" sz="1100" kern="1200" dirty="0" smtClean="0">
                <a:solidFill>
                  <a:schemeClr val="tx1"/>
                </a:solidFill>
                <a:latin typeface="Arial" charset="0"/>
                <a:ea typeface="+mn-ea"/>
                <a:cs typeface="+mn-cs"/>
              </a:rPr>
              <a:t> Mining from Internet Photos</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of SIGGRAPH), </a:t>
            </a:r>
            <a:r>
              <a:rPr lang="en-GB" sz="1100" b="1" kern="1200" dirty="0" smtClean="0">
                <a:solidFill>
                  <a:schemeClr val="tx1"/>
                </a:solidFill>
                <a:latin typeface="Arial" charset="0"/>
                <a:ea typeface="+mn-ea"/>
                <a:cs typeface="+mn-cs"/>
              </a:rPr>
              <a:t>2015</a:t>
            </a:r>
            <a:r>
              <a:rPr lang="en-GB" sz="1100" i="1" kern="1200" dirty="0" smtClean="0">
                <a:solidFill>
                  <a:schemeClr val="tx1"/>
                </a:solidFill>
                <a:latin typeface="Arial" charset="0"/>
                <a:ea typeface="+mn-ea"/>
                <a:cs typeface="+mn-cs"/>
              </a:rPr>
              <a:t>, 34</a:t>
            </a:r>
            <a:r>
              <a:rPr lang="en-GB" sz="1100" kern="1200" dirty="0" smtClean="0">
                <a:solidFill>
                  <a:schemeClr val="tx1"/>
                </a:solidFill>
                <a:latin typeface="Arial" charset="0"/>
                <a:ea typeface="+mn-ea"/>
                <a:cs typeface="+mn-cs"/>
              </a:rPr>
              <a:t>, 62:1–8</a:t>
            </a:r>
          </a:p>
          <a:p>
            <a:r>
              <a:rPr lang="en-GB" dirty="0" smtClean="0"/>
              <a:t>http://</a:t>
            </a:r>
            <a:r>
              <a:rPr lang="en-GB" dirty="0" err="1" smtClean="0"/>
              <a:t>dx.doi.org</a:t>
            </a:r>
            <a:r>
              <a:rPr lang="en-GB" dirty="0" smtClean="0"/>
              <a:t>/10.1145/2766903</a:t>
            </a:r>
          </a:p>
          <a:p>
            <a:r>
              <a:rPr lang="en-GB" dirty="0" smtClean="0"/>
              <a:t>http://grail.cs.washington.edu/projects/</a:t>
            </a:r>
            <a:r>
              <a:rPr lang="en-GB" dirty="0" err="1" smtClean="0"/>
              <a:t>timelapse</a:t>
            </a:r>
            <a:r>
              <a:rPr lang="en-GB" dirty="0" smtClean="0"/>
              <a:t>/</a:t>
            </a:r>
          </a:p>
        </p:txBody>
      </p:sp>
      <p:sp>
        <p:nvSpPr>
          <p:cNvPr id="4" name="Slide Number Placeholder 3"/>
          <p:cNvSpPr>
            <a:spLocks noGrp="1"/>
          </p:cNvSpPr>
          <p:nvPr>
            <p:ph type="sldNum" sz="quarter" idx="10"/>
          </p:nvPr>
        </p:nvSpPr>
        <p:spPr/>
        <p:txBody>
          <a:bodyPr/>
          <a:lstStyle/>
          <a:p>
            <a:fld id="{C42B9359-5A6E-43C5-B0E9-AECECDF0A1E9}" type="slidenum">
              <a:rPr lang="en-US" smtClean="0"/>
              <a:pPr/>
              <a:t>15</a:t>
            </a:fld>
            <a:endParaRPr lang="en-US"/>
          </a:p>
        </p:txBody>
      </p:sp>
    </p:spTree>
    <p:extLst>
      <p:ext uri="{BB962C8B-B14F-4D97-AF65-F5344CB8AC3E}">
        <p14:creationId xmlns:p14="http://schemas.microsoft.com/office/powerpoint/2010/main" val="84597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quite a few software tools for video editing available, which can be broadly</a:t>
            </a:r>
            <a:r>
              <a:rPr lang="en-GB" baseline="0" dirty="0" smtClean="0"/>
              <a:t> categorised into consumer and professional (or prosumer) tools.</a:t>
            </a:r>
          </a:p>
          <a:p>
            <a:r>
              <a:rPr lang="en-GB" baseline="0" dirty="0" smtClean="0"/>
              <a:t>I am sure you will have heard of many of these tools, and most likely also used one or the other of them for your personal videos or at work.</a:t>
            </a:r>
          </a:p>
          <a:p>
            <a:r>
              <a:rPr lang="en-GB" baseline="0" dirty="0" smtClean="0"/>
              <a:t>And while these tools cover a huge spectrum of functionality, and also price, they do have some common basic functionality.</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16</a:t>
            </a:fld>
            <a:endParaRPr lang="en-US"/>
          </a:p>
        </p:txBody>
      </p:sp>
    </p:spTree>
    <p:extLst>
      <p:ext uri="{BB962C8B-B14F-4D97-AF65-F5344CB8AC3E}">
        <p14:creationId xmlns:p14="http://schemas.microsoft.com/office/powerpoint/2010/main" val="158490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GB" dirty="0" smtClean="0"/>
              <a:t>At their core, both consumer and professional tools </a:t>
            </a:r>
            <a:r>
              <a:rPr lang="en-GB" baseline="0" dirty="0" smtClean="0"/>
              <a:t>focus on timeline-based non-linear video editing.</a:t>
            </a:r>
          </a:p>
          <a:p>
            <a:pPr marL="0" lvl="1" defTabSz="966612">
              <a:defRPr/>
            </a:pPr>
            <a:r>
              <a:rPr lang="en-GB" baseline="0" dirty="0" smtClean="0"/>
              <a:t>This means that multiple videos, photos and music are combined with titles and transitions into an edited video sequence.</a:t>
            </a:r>
          </a:p>
          <a:p>
            <a:pPr marL="0" lvl="1" defTabSz="966612">
              <a:defRPr/>
            </a:pPr>
            <a:r>
              <a:rPr lang="en-GB" baseline="0" dirty="0" smtClean="0"/>
              <a:t>Although the interfaces greatly vary in their complexity, they both allow l</a:t>
            </a:r>
            <a:r>
              <a:rPr lang="en-GB" dirty="0" smtClean="0"/>
              <a:t>ossless video editing such as trimming, stretching and rearranging of video and audio clips.</a:t>
            </a:r>
          </a:p>
          <a:p>
            <a:endParaRPr lang="en-GB" baseline="0" dirty="0" smtClean="0"/>
          </a:p>
          <a:p>
            <a:r>
              <a:rPr lang="en-GB" b="1" baseline="0" dirty="0" smtClean="0"/>
              <a:t>Sources:</a:t>
            </a:r>
          </a:p>
          <a:p>
            <a:r>
              <a:rPr lang="en-GB" baseline="0" dirty="0" smtClean="0"/>
              <a:t>http://screenshots.en.sftcdn.net/en/scrn/74000/74149/windows-live-movie-maker-22.jpg</a:t>
            </a:r>
          </a:p>
          <a:p>
            <a:r>
              <a:rPr lang="en-GB" baseline="0" dirty="0" smtClean="0"/>
              <a:t>http://en.wikipedia.org/wiki/File:Final_Cut_Pro_X.jpg</a:t>
            </a:r>
            <a:endParaRPr lang="en-GB" b="1"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17</a:t>
            </a:fld>
            <a:endParaRPr lang="en-US"/>
          </a:p>
        </p:txBody>
      </p:sp>
    </p:spTree>
    <p:extLst>
      <p:ext uri="{BB962C8B-B14F-4D97-AF65-F5344CB8AC3E}">
        <p14:creationId xmlns:p14="http://schemas.microsoft.com/office/powerpoint/2010/main" val="286676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Beyond the basic non-linear video editing functionality,</a:t>
            </a:r>
            <a:r>
              <a:rPr lang="en-GB" baseline="0" dirty="0" smtClean="0"/>
              <a:t> these tools also provide a wide range of audio and video effects as well as transitions.</a:t>
            </a:r>
          </a:p>
          <a:p>
            <a:r>
              <a:rPr lang="en-GB" baseline="0" dirty="0" smtClean="0"/>
              <a:t>These can be used to alter the look and sound of a video clip in line with an artistic vision, and also to glue together smaller clips in a visually smooth and interesting fashion.</a:t>
            </a:r>
          </a:p>
          <a:p>
            <a:r>
              <a:rPr lang="en-GB" baseline="0" dirty="0" smtClean="0"/>
              <a:t>Let’s look at some of this functionality in a little more detail.</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18</a:t>
            </a:fld>
            <a:endParaRPr lang="en-US"/>
          </a:p>
        </p:txBody>
      </p:sp>
    </p:spTree>
    <p:extLst>
      <p:ext uri="{BB962C8B-B14F-4D97-AF65-F5344CB8AC3E}">
        <p14:creationId xmlns:p14="http://schemas.microsoft.com/office/powerpoint/2010/main" val="207361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Every video editing software will offer some support for video</a:t>
            </a:r>
            <a:r>
              <a:rPr lang="en-GB" b="0" baseline="0" dirty="0" smtClean="0"/>
              <a:t> transitions, such as these transitions in Adobe Premiere CS6.</a:t>
            </a:r>
          </a:p>
          <a:p>
            <a:r>
              <a:rPr lang="en-GB" b="0" baseline="0" dirty="0" smtClean="0"/>
              <a:t>Although there are quite a few transitions to choose from, most of them are fairly basic and gimmicky.</a:t>
            </a:r>
          </a:p>
          <a:p>
            <a:r>
              <a:rPr lang="en-GB" b="0" baseline="0" dirty="0" smtClean="0"/>
              <a:t>After the break in our course, I will talk a bit about some more interesting video transitions that were proposed in the research literature.</a:t>
            </a:r>
          </a:p>
          <a:p>
            <a:endParaRPr lang="en-GB" dirty="0" smtClean="0"/>
          </a:p>
          <a:p>
            <a:r>
              <a:rPr lang="en-GB" b="1" dirty="0" smtClean="0"/>
              <a:t>Source:</a:t>
            </a:r>
            <a:br>
              <a:rPr lang="en-GB" b="1" dirty="0" smtClean="0"/>
            </a:br>
            <a:r>
              <a:rPr lang="en-GB" b="0" dirty="0" smtClean="0"/>
              <a:t>Premiere CS6 Transitions Demo</a:t>
            </a:r>
          </a:p>
          <a:p>
            <a:r>
              <a:rPr lang="en-GB" dirty="0" smtClean="0"/>
              <a:t>created by author [Christian Richardt]</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19</a:t>
            </a:fld>
            <a:endParaRPr lang="en-US"/>
          </a:p>
        </p:txBody>
      </p:sp>
    </p:spTree>
    <p:extLst>
      <p:ext uri="{BB962C8B-B14F-4D97-AF65-F5344CB8AC3E}">
        <p14:creationId xmlns:p14="http://schemas.microsoft.com/office/powerpoint/2010/main" val="207861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smtClean="0"/>
              <a:t>Let me start by adapting one</a:t>
            </a:r>
            <a:r>
              <a:rPr lang="en-US" sz="1100" b="0" baseline="0" dirty="0" smtClean="0"/>
              <a:t> of Julius Caesar’s most famous quotes to the current day: </a:t>
            </a:r>
            <a:r>
              <a:rPr lang="en-US" sz="1100" b="0" baseline="0" dirty="0" err="1" smtClean="0"/>
              <a:t>veni</a:t>
            </a:r>
            <a:r>
              <a:rPr lang="en-US" sz="1100" b="0" baseline="0" dirty="0" smtClean="0"/>
              <a:t>, </a:t>
            </a:r>
            <a:r>
              <a:rPr lang="en-US" sz="1100" b="0" baseline="0" dirty="0" err="1" smtClean="0"/>
              <a:t>vidi</a:t>
            </a:r>
            <a:r>
              <a:rPr lang="en-US" sz="1100" b="0" baseline="0" dirty="0" smtClean="0"/>
              <a:t>, video, </a:t>
            </a:r>
            <a:r>
              <a:rPr lang="en-US" sz="1100" b="0" baseline="0" dirty="0" err="1" smtClean="0"/>
              <a:t>vimeo</a:t>
            </a:r>
            <a:r>
              <a:rPr lang="en-US" sz="1100" b="0" baseline="0" dirty="0" smtClean="0"/>
              <a:t> – I came, I saw, I captured and I uploaded.</a:t>
            </a:r>
          </a:p>
          <a:p>
            <a:r>
              <a:rPr lang="en-US" sz="1100" b="0" baseline="0" dirty="0" smtClean="0"/>
              <a:t>What this is hinting at is that d</a:t>
            </a:r>
            <a:r>
              <a:rPr lang="en-US" sz="1100" b="0" dirty="0" smtClean="0"/>
              <a:t>igital video is becoming more and more</a:t>
            </a:r>
            <a:r>
              <a:rPr lang="en-US" sz="1100" b="0" baseline="0" dirty="0" smtClean="0"/>
              <a:t> </a:t>
            </a:r>
            <a:r>
              <a:rPr lang="en-US" sz="1100" b="0" dirty="0" smtClean="0"/>
              <a:t>ubiquitous, just like digital</a:t>
            </a:r>
            <a:r>
              <a:rPr lang="en-US" sz="1100" b="0" baseline="0" dirty="0" smtClean="0"/>
              <a:t> </a:t>
            </a:r>
            <a:r>
              <a:rPr lang="en-US" sz="1100" b="0" dirty="0" smtClean="0"/>
              <a:t>photos have become</a:t>
            </a:r>
            <a:r>
              <a:rPr lang="en-US" sz="1100" b="0" baseline="0" dirty="0" smtClean="0"/>
              <a:t> </a:t>
            </a:r>
            <a:r>
              <a:rPr lang="en-US" sz="1100" b="0" dirty="0" smtClean="0"/>
              <a:t>over the last few years.</a:t>
            </a:r>
          </a:p>
          <a:p>
            <a:r>
              <a:rPr lang="en-US" sz="1100" b="0" dirty="0" smtClean="0"/>
              <a:t>Most mobile devices now come with at least one high-resolution video camera, and fast mobile internet enables the upload of weeks</a:t>
            </a:r>
            <a:r>
              <a:rPr lang="en-US" sz="1100" b="0" baseline="0" dirty="0" smtClean="0"/>
              <a:t> </a:t>
            </a:r>
            <a:r>
              <a:rPr lang="en-US" sz="1100" b="0" dirty="0" smtClean="0"/>
              <a:t>of video to online</a:t>
            </a:r>
            <a:r>
              <a:rPr lang="en-US" sz="1100" b="0" baseline="0" dirty="0" smtClean="0"/>
              <a:t> </a:t>
            </a:r>
            <a:r>
              <a:rPr lang="en-US" sz="1100" b="0" dirty="0" smtClean="0"/>
              <a:t>video communities such as YouTube,</a:t>
            </a:r>
            <a:r>
              <a:rPr lang="en-US" sz="1100" b="0" baseline="0" dirty="0" smtClean="0"/>
              <a:t> Vine and Instagram, every single minute.</a:t>
            </a:r>
          </a:p>
          <a:p>
            <a:pPr defTabSz="966612">
              <a:defRPr/>
            </a:pPr>
            <a:endParaRPr lang="en-US" sz="1100" b="0" baseline="0" dirty="0" smtClean="0"/>
          </a:p>
          <a:p>
            <a:pPr defTabSz="966612">
              <a:defRPr/>
            </a:pPr>
            <a:r>
              <a:rPr lang="en-US" sz="1100" b="0" baseline="0" dirty="0" smtClean="0"/>
              <a:t>However,</a:t>
            </a:r>
          </a:p>
          <a:p>
            <a:pPr defTabSz="966612">
              <a:defRPr/>
            </a:pPr>
            <a:r>
              <a:rPr lang="en-US" sz="1100" b="0" baseline="0" dirty="0" smtClean="0"/>
              <a:t>– Video is harder than photos, mostly because of the added time dimension that multiplies the amount of data that needs to be processed.</a:t>
            </a:r>
          </a:p>
          <a:p>
            <a:pPr defTabSz="966612">
              <a:defRPr/>
            </a:pPr>
            <a:r>
              <a:rPr lang="en-US" sz="1100" b="0" baseline="0" dirty="0" smtClean="0"/>
              <a:t>– Video is harder to capture than photos, as h</a:t>
            </a:r>
            <a:r>
              <a:rPr lang="en-US" sz="1100" dirty="0" smtClean="0"/>
              <a:t>andheld mobile devices often produce shaky and wobbly footage, sometimes with poor lighting and afflicted by Vertical Video Syndrome.</a:t>
            </a:r>
          </a:p>
          <a:p>
            <a:pPr marL="0" marR="0" indent="0" algn="l" defTabSz="966612" rtl="0" eaLnBrk="0" fontAlgn="base" latinLnBrk="0" hangingPunct="0">
              <a:lnSpc>
                <a:spcPct val="100000"/>
              </a:lnSpc>
              <a:spcBef>
                <a:spcPct val="30000"/>
              </a:spcBef>
              <a:spcAft>
                <a:spcPct val="0"/>
              </a:spcAft>
              <a:buClrTx/>
              <a:buSzTx/>
              <a:buFontTx/>
              <a:buNone/>
              <a:tabLst/>
              <a:defRPr/>
            </a:pPr>
            <a:r>
              <a:rPr lang="en-US" sz="1100" dirty="0" smtClean="0"/>
              <a:t>– Video is harder to get right than photos. </a:t>
            </a:r>
            <a:r>
              <a:rPr lang="en-US" sz="1100" b="0" dirty="0" smtClean="0"/>
              <a:t>While a bad photo can be pretty bad</a:t>
            </a:r>
            <a:r>
              <a:rPr lang="en-US" sz="1100" b="0" baseline="0" dirty="0" smtClean="0"/>
              <a:t>, </a:t>
            </a:r>
            <a:r>
              <a:rPr lang="en-US" sz="1100" b="0" dirty="0" smtClean="0"/>
              <a:t>a bad video can be so </a:t>
            </a:r>
            <a:r>
              <a:rPr lang="en-US" sz="1100" dirty="0" smtClean="0"/>
              <a:t>much more uncomfortable</a:t>
            </a:r>
            <a:r>
              <a:rPr lang="en-US" sz="1100" baseline="0" dirty="0" smtClean="0"/>
              <a:t> to look at than </a:t>
            </a:r>
            <a:r>
              <a:rPr lang="en-US" sz="1100" dirty="0" smtClean="0"/>
              <a:t>bad photos.</a:t>
            </a:r>
          </a:p>
          <a:p>
            <a:pPr defTabSz="966612">
              <a:defRPr/>
            </a:pPr>
            <a:r>
              <a:rPr lang="en-US" sz="1100" dirty="0" smtClean="0"/>
              <a:t>– And video is harder to edit than photos despite a huge range of consumer and professional video editing tools.</a:t>
            </a:r>
          </a:p>
          <a:p>
            <a:pPr rtl="0"/>
            <a:endParaRPr lang="en-US" sz="1100" dirty="0" smtClean="0"/>
          </a:p>
          <a:p>
            <a:pPr rtl="0"/>
            <a:r>
              <a:rPr lang="en-US" sz="1100" dirty="0" smtClean="0"/>
              <a:t>To us, it is clear that consumers clearly need better tools for authoring, editing and browsing videos.</a:t>
            </a:r>
          </a:p>
          <a:p>
            <a:pPr rtl="0"/>
            <a:r>
              <a:rPr lang="en-US" sz="1100" dirty="0" smtClean="0"/>
              <a:t>In this course, we look at the progress made so far on this topic, and discuss current trends in the software industry as well as in research.</a:t>
            </a:r>
            <a:endParaRPr lang="en-US" sz="1100" b="0" dirty="0"/>
          </a:p>
        </p:txBody>
      </p:sp>
      <p:sp>
        <p:nvSpPr>
          <p:cNvPr id="4" name="Slide Number Placeholder 3"/>
          <p:cNvSpPr>
            <a:spLocks noGrp="1"/>
          </p:cNvSpPr>
          <p:nvPr>
            <p:ph type="sldNum" sz="quarter" idx="10"/>
          </p:nvPr>
        </p:nvSpPr>
        <p:spPr/>
        <p:txBody>
          <a:bodyPr/>
          <a:lstStyle/>
          <a:p>
            <a:fld id="{F5111617-FD18-4EA8-AA2E-29B775397BA1}" type="slidenum">
              <a:rPr lang="en-US" smtClean="0"/>
              <a:t>2</a:t>
            </a:fld>
            <a:endParaRPr lang="en-US"/>
          </a:p>
        </p:txBody>
      </p:sp>
    </p:spTree>
    <p:extLst>
      <p:ext uri="{BB962C8B-B14F-4D97-AF65-F5344CB8AC3E}">
        <p14:creationId xmlns:p14="http://schemas.microsoft.com/office/powerpoint/2010/main" val="767414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dirty="0" smtClean="0">
                <a:solidFill>
                  <a:schemeClr val="tx1"/>
                </a:solidFill>
                <a:latin typeface="Arial" charset="0"/>
                <a:ea typeface="+mn-ea"/>
                <a:cs typeface="+mn-cs"/>
              </a:rPr>
              <a:t>One very common and very useful video processing technique is video stabilisation.</a:t>
            </a:r>
          </a:p>
          <a:p>
            <a:r>
              <a:rPr lang="en-GB" sz="1100" b="0" i="0" u="none" strike="noStrike" kern="1200" baseline="0" dirty="0" smtClean="0">
                <a:solidFill>
                  <a:schemeClr val="tx1"/>
                </a:solidFill>
                <a:latin typeface="Arial" charset="0"/>
                <a:ea typeface="+mn-ea"/>
                <a:cs typeface="+mn-cs"/>
              </a:rPr>
              <a:t>As you know, videos captured with handheld cameras are often shaky, particularly when one is walking while recording a video, such as in this example on the left.</a:t>
            </a:r>
          </a:p>
          <a:p>
            <a:r>
              <a:rPr lang="en-GB" sz="1100" b="0" i="0" u="none" strike="noStrike" kern="1200" baseline="0" dirty="0" smtClean="0">
                <a:solidFill>
                  <a:schemeClr val="tx1"/>
                </a:solidFill>
                <a:latin typeface="Arial" charset="0"/>
                <a:ea typeface="+mn-ea"/>
                <a:cs typeface="+mn-cs"/>
              </a:rPr>
              <a:t>The goal of video stabilisation is to remove the camera shake and create a video with a smoothly moving camera that looks like it was captured with a professional </a:t>
            </a:r>
            <a:r>
              <a:rPr lang="en-GB" sz="1100" b="0" i="0" u="none" strike="noStrike" kern="1200" baseline="0" dirty="0" err="1" smtClean="0">
                <a:solidFill>
                  <a:schemeClr val="tx1"/>
                </a:solidFill>
                <a:latin typeface="Arial" charset="0"/>
                <a:ea typeface="+mn-ea"/>
                <a:cs typeface="+mn-cs"/>
              </a:rPr>
              <a:t>steadycam</a:t>
            </a:r>
            <a:r>
              <a:rPr lang="en-GB" sz="1100" b="0" i="0" u="none" strike="noStrike" kern="1200" baseline="0" dirty="0" smtClean="0">
                <a:solidFill>
                  <a:schemeClr val="tx1"/>
                </a:solidFill>
                <a:latin typeface="Arial" charset="0"/>
                <a:ea typeface="+mn-ea"/>
                <a:cs typeface="+mn-cs"/>
              </a:rPr>
              <a:t>.</a:t>
            </a:r>
          </a:p>
          <a:p>
            <a:endParaRPr lang="en-GB" sz="1100" b="0" i="0" u="none" strike="noStrike" kern="1200" baseline="0" dirty="0" smtClean="0">
              <a:solidFill>
                <a:schemeClr val="tx1"/>
              </a:solidFill>
              <a:latin typeface="Arial" charset="0"/>
              <a:ea typeface="+mn-ea"/>
              <a:cs typeface="+mn-cs"/>
            </a:endParaRPr>
          </a:p>
          <a:p>
            <a:endParaRPr lang="en-GB" sz="1100" b="0" i="0" u="none" strike="noStrike" kern="1200" baseline="0" dirty="0" smtClean="0">
              <a:solidFill>
                <a:schemeClr val="tx1"/>
              </a:solidFill>
              <a:latin typeface="Arial" charset="0"/>
              <a:ea typeface="+mn-ea"/>
              <a:cs typeface="+mn-cs"/>
            </a:endParaRPr>
          </a:p>
          <a:p>
            <a:r>
              <a:rPr lang="en-GB" sz="1100" b="0" i="1" u="none" strike="noStrike" kern="1200" baseline="0" dirty="0" smtClean="0">
                <a:solidFill>
                  <a:schemeClr val="tx1"/>
                </a:solidFill>
                <a:latin typeface="Arial" charset="0"/>
                <a:ea typeface="+mn-ea"/>
                <a:cs typeface="+mn-cs"/>
              </a:rPr>
              <a:t>Here are some recent techniques that are not discussed in more detail on the following slides:</a:t>
            </a:r>
          </a:p>
          <a:p>
            <a:endParaRPr lang="en-GB" sz="1100" b="1" i="0" u="none" strike="noStrike" kern="1200" baseline="0" dirty="0" smtClean="0">
              <a:solidFill>
                <a:schemeClr val="tx1"/>
              </a:solidFill>
              <a:latin typeface="Arial" charset="0"/>
              <a:ea typeface="+mn-ea"/>
              <a:cs typeface="+mn-cs"/>
            </a:endParaRPr>
          </a:p>
          <a:p>
            <a:r>
              <a:rPr lang="en-GB" sz="1100" kern="1200" dirty="0" err="1" smtClean="0">
                <a:solidFill>
                  <a:schemeClr val="tx1"/>
                </a:solidFill>
                <a:latin typeface="Arial" charset="0"/>
                <a:ea typeface="+mn-ea"/>
                <a:cs typeface="+mn-cs"/>
              </a:rPr>
              <a:t>Feng</a:t>
            </a:r>
            <a:r>
              <a:rPr lang="en-GB" sz="1100" kern="1200" dirty="0" smtClean="0">
                <a:solidFill>
                  <a:schemeClr val="tx1"/>
                </a:solidFill>
                <a:latin typeface="Arial" charset="0"/>
                <a:ea typeface="+mn-ea"/>
                <a:cs typeface="+mn-cs"/>
              </a:rPr>
              <a:t> Liu, Michael </a:t>
            </a:r>
            <a:r>
              <a:rPr lang="en-GB" sz="1100" kern="1200" dirty="0" err="1" smtClean="0">
                <a:solidFill>
                  <a:schemeClr val="tx1"/>
                </a:solidFill>
                <a:latin typeface="Arial" charset="0"/>
                <a:ea typeface="+mn-ea"/>
                <a:cs typeface="+mn-cs"/>
              </a:rPr>
              <a:t>Gleicher</a:t>
            </a:r>
            <a:r>
              <a:rPr lang="en-GB" sz="1100" kern="1200" dirty="0" smtClean="0">
                <a:solidFill>
                  <a:schemeClr val="tx1"/>
                </a:solidFill>
                <a:latin typeface="Arial" charset="0"/>
                <a:ea typeface="+mn-ea"/>
                <a:cs typeface="+mn-cs"/>
              </a:rPr>
              <a:t>, </a:t>
            </a:r>
            <a:r>
              <a:rPr lang="en-GB" sz="1100" kern="1200" dirty="0" err="1" smtClean="0">
                <a:solidFill>
                  <a:schemeClr val="tx1"/>
                </a:solidFill>
                <a:latin typeface="Arial" charset="0"/>
                <a:ea typeface="+mn-ea"/>
                <a:cs typeface="+mn-cs"/>
              </a:rPr>
              <a:t>Hailin</a:t>
            </a:r>
            <a:r>
              <a:rPr lang="en-GB" sz="1100" kern="1200" dirty="0" smtClean="0">
                <a:solidFill>
                  <a:schemeClr val="tx1"/>
                </a:solidFill>
                <a:latin typeface="Arial" charset="0"/>
                <a:ea typeface="+mn-ea"/>
                <a:cs typeface="+mn-cs"/>
              </a:rPr>
              <a:t> Jin and </a:t>
            </a:r>
            <a:r>
              <a:rPr lang="en-GB" sz="1100" kern="1200" dirty="0" err="1" smtClean="0">
                <a:solidFill>
                  <a:schemeClr val="tx1"/>
                </a:solidFill>
                <a:latin typeface="Arial" charset="0"/>
                <a:ea typeface="+mn-ea"/>
                <a:cs typeface="+mn-cs"/>
              </a:rPr>
              <a:t>Aseem</a:t>
            </a:r>
            <a:r>
              <a:rPr lang="en-GB" sz="1100" kern="1200" dirty="0" smtClean="0">
                <a:solidFill>
                  <a:schemeClr val="tx1"/>
                </a:solidFill>
                <a:latin typeface="Arial" charset="0"/>
                <a:ea typeface="+mn-ea"/>
                <a:cs typeface="+mn-cs"/>
              </a:rPr>
              <a:t> </a:t>
            </a:r>
            <a:r>
              <a:rPr lang="en-GB" sz="1100" kern="1200" dirty="0" err="1" smtClean="0">
                <a:solidFill>
                  <a:schemeClr val="tx1"/>
                </a:solidFill>
                <a:latin typeface="Arial" charset="0"/>
                <a:ea typeface="+mn-ea"/>
                <a:cs typeface="+mn-cs"/>
              </a:rPr>
              <a:t>Agarwala</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Content-Preserving Warps for 3D Video Stabilization</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of SIGGRAPH), </a:t>
            </a:r>
            <a:r>
              <a:rPr lang="en-GB" sz="1100" b="1" kern="1200" dirty="0" smtClean="0">
                <a:solidFill>
                  <a:schemeClr val="tx1"/>
                </a:solidFill>
                <a:latin typeface="Arial" charset="0"/>
                <a:ea typeface="+mn-ea"/>
                <a:cs typeface="+mn-cs"/>
              </a:rPr>
              <a:t>2009</a:t>
            </a:r>
            <a:r>
              <a:rPr lang="en-GB" sz="1100" i="1" kern="1200" dirty="0" smtClean="0">
                <a:solidFill>
                  <a:schemeClr val="tx1"/>
                </a:solidFill>
                <a:latin typeface="Arial" charset="0"/>
                <a:ea typeface="+mn-ea"/>
                <a:cs typeface="+mn-cs"/>
              </a:rPr>
              <a:t>, 28</a:t>
            </a:r>
            <a:r>
              <a:rPr lang="en-GB" sz="1100" i="0" kern="1200" dirty="0" smtClean="0">
                <a:solidFill>
                  <a:schemeClr val="tx1"/>
                </a:solidFill>
                <a:latin typeface="Arial" charset="0"/>
                <a:ea typeface="+mn-ea"/>
                <a:cs typeface="+mn-cs"/>
              </a:rPr>
              <a:t>(3)</a:t>
            </a:r>
            <a:r>
              <a:rPr lang="en-GB" sz="1100" kern="1200" dirty="0" smtClean="0">
                <a:solidFill>
                  <a:schemeClr val="tx1"/>
                </a:solidFill>
                <a:latin typeface="Arial" charset="0"/>
                <a:ea typeface="+mn-ea"/>
                <a:cs typeface="+mn-cs"/>
              </a:rPr>
              <a:t>, 44:1–9</a:t>
            </a:r>
            <a:endParaRPr lang="en-GB" dirty="0" smtClean="0"/>
          </a:p>
          <a:p>
            <a:r>
              <a:rPr lang="en-US" sz="1100" dirty="0" smtClean="0">
                <a:latin typeface="Arial" charset="0"/>
                <a:hlinkClick r:id="rId3"/>
              </a:rPr>
              <a:t>http://dx.doi.org/10.1145/1531326.1531350</a:t>
            </a:r>
            <a:endParaRPr lang="en-US" sz="1100" dirty="0" smtClean="0">
              <a:latin typeface="Arial" charset="0"/>
            </a:endParaRPr>
          </a:p>
          <a:p>
            <a:r>
              <a:rPr lang="en-US" sz="1100" dirty="0" smtClean="0">
                <a:latin typeface="Arial" charset="0"/>
                <a:hlinkClick r:id="rId4"/>
              </a:rPr>
              <a:t>http://pages.cs.wisc.edu/~fliu/</a:t>
            </a:r>
            <a:r>
              <a:rPr lang="en-GB" sz="1100" dirty="0" smtClean="0">
                <a:latin typeface="Arial" charset="0"/>
                <a:hlinkClick r:id="rId4"/>
              </a:rPr>
              <a:t>project/3dstab.htm</a:t>
            </a:r>
            <a:endParaRPr lang="en-GB" sz="1100" dirty="0" smtClean="0">
              <a:latin typeface="Arial" charset="0"/>
            </a:endParaRPr>
          </a:p>
          <a:p>
            <a:endParaRPr lang="en-US" sz="1100" b="0" i="0" u="none" strike="noStrike" kern="1200" baseline="0" dirty="0" smtClean="0">
              <a:solidFill>
                <a:schemeClr val="tx1"/>
              </a:solidFill>
              <a:latin typeface="Arial" charset="0"/>
              <a:ea typeface="+mn-ea"/>
              <a:cs typeface="+mn-cs"/>
            </a:endParaRPr>
          </a:p>
          <a:p>
            <a:r>
              <a:rPr lang="en-US" sz="1100" kern="1200" dirty="0" err="1" smtClean="0">
                <a:solidFill>
                  <a:schemeClr val="tx1"/>
                </a:solidFill>
                <a:latin typeface="Arial" charset="0"/>
                <a:ea typeface="+mn-ea"/>
                <a:cs typeface="+mn-cs"/>
              </a:rPr>
              <a:t>Amit</a:t>
            </a:r>
            <a:r>
              <a:rPr lang="en-US" sz="1100" kern="1200" dirty="0" smtClean="0">
                <a:solidFill>
                  <a:schemeClr val="tx1"/>
                </a:solidFill>
                <a:latin typeface="Arial" charset="0"/>
                <a:ea typeface="+mn-ea"/>
                <a:cs typeface="+mn-cs"/>
              </a:rPr>
              <a:t> </a:t>
            </a:r>
            <a:r>
              <a:rPr lang="en-US" sz="1100" kern="1200" dirty="0" smtClean="0">
                <a:solidFill>
                  <a:schemeClr val="tx1"/>
                </a:solidFill>
                <a:effectLst/>
                <a:latin typeface="Arial" charset="0"/>
                <a:ea typeface="+mn-ea"/>
                <a:cs typeface="+mn-cs"/>
              </a:rPr>
              <a:t>Goldstein</a:t>
            </a:r>
            <a:r>
              <a:rPr lang="en-US" sz="1100" kern="1200" dirty="0" smtClean="0">
                <a:solidFill>
                  <a:schemeClr val="tx1"/>
                </a:solidFill>
                <a:latin typeface="Arial" charset="0"/>
                <a:ea typeface="+mn-ea"/>
                <a:cs typeface="+mn-cs"/>
              </a:rPr>
              <a:t> and </a:t>
            </a:r>
            <a:r>
              <a:rPr lang="en-US" sz="1100" kern="1200" dirty="0" err="1" smtClean="0">
                <a:solidFill>
                  <a:schemeClr val="tx1"/>
                </a:solidFill>
                <a:latin typeface="Arial" charset="0"/>
                <a:ea typeface="+mn-ea"/>
                <a:cs typeface="+mn-cs"/>
              </a:rPr>
              <a:t>Raanan</a:t>
            </a:r>
            <a:r>
              <a:rPr lang="en-US" sz="1100" kern="1200" dirty="0" smtClean="0">
                <a:solidFill>
                  <a:schemeClr val="tx1"/>
                </a:solidFill>
                <a:latin typeface="Arial" charset="0"/>
                <a:ea typeface="+mn-ea"/>
                <a:cs typeface="+mn-cs"/>
              </a:rPr>
              <a:t> </a:t>
            </a:r>
            <a:r>
              <a:rPr lang="en-US" sz="1100" kern="1200" dirty="0" err="1" smtClean="0">
                <a:solidFill>
                  <a:schemeClr val="tx1"/>
                </a:solidFill>
                <a:latin typeface="Arial" charset="0"/>
                <a:ea typeface="+mn-ea"/>
                <a:cs typeface="+mn-cs"/>
              </a:rPr>
              <a:t>Fattal</a:t>
            </a:r>
            <a:r>
              <a:rPr lang="en-US" sz="1100" kern="1200" dirty="0" smtClean="0">
                <a:solidFill>
                  <a:schemeClr val="tx1"/>
                </a:solidFill>
                <a:latin typeface="Arial" charset="0"/>
                <a:ea typeface="+mn-ea"/>
                <a:cs typeface="+mn-cs"/>
              </a:rPr>
              <a:t/>
            </a:r>
            <a:br>
              <a:rPr lang="en-US" sz="1100" kern="1200" dirty="0" smtClean="0">
                <a:solidFill>
                  <a:schemeClr val="tx1"/>
                </a:solidFill>
                <a:latin typeface="Arial" charset="0"/>
                <a:ea typeface="+mn-ea"/>
                <a:cs typeface="+mn-cs"/>
              </a:rPr>
            </a:br>
            <a:r>
              <a:rPr lang="en-US" sz="1100" kern="1200" dirty="0" smtClean="0">
                <a:solidFill>
                  <a:schemeClr val="tx1"/>
                </a:solidFill>
                <a:latin typeface="Arial" charset="0"/>
                <a:ea typeface="+mn-ea"/>
                <a:cs typeface="+mn-cs"/>
              </a:rPr>
              <a:t>Video stabilization using </a:t>
            </a:r>
            <a:r>
              <a:rPr lang="en-US" sz="1100" kern="1200" dirty="0" err="1" smtClean="0">
                <a:solidFill>
                  <a:schemeClr val="tx1"/>
                </a:solidFill>
                <a:latin typeface="Arial" charset="0"/>
                <a:ea typeface="+mn-ea"/>
                <a:cs typeface="+mn-cs"/>
              </a:rPr>
              <a:t>epipolar</a:t>
            </a:r>
            <a:r>
              <a:rPr lang="en-US" sz="1100" kern="1200" dirty="0" smtClean="0">
                <a:solidFill>
                  <a:schemeClr val="tx1"/>
                </a:solidFill>
                <a:latin typeface="Arial" charset="0"/>
                <a:ea typeface="+mn-ea"/>
                <a:cs typeface="+mn-cs"/>
              </a:rPr>
              <a:t> geometry</a:t>
            </a:r>
            <a:br>
              <a:rPr lang="en-US" sz="1100" kern="1200" dirty="0" smtClean="0">
                <a:solidFill>
                  <a:schemeClr val="tx1"/>
                </a:solidFill>
                <a:latin typeface="Arial" charset="0"/>
                <a:ea typeface="+mn-ea"/>
                <a:cs typeface="+mn-cs"/>
              </a:rPr>
            </a:br>
            <a:r>
              <a:rPr lang="en-US" sz="1100" i="1" kern="1200" dirty="0" smtClean="0">
                <a:solidFill>
                  <a:schemeClr val="tx1"/>
                </a:solidFill>
                <a:latin typeface="Arial" charset="0"/>
                <a:ea typeface="+mn-ea"/>
                <a:cs typeface="+mn-cs"/>
              </a:rPr>
              <a:t>ACM Transactions on Graphics, </a:t>
            </a:r>
            <a:r>
              <a:rPr lang="en-US" sz="1100" b="1" kern="1200" dirty="0" smtClean="0">
                <a:solidFill>
                  <a:schemeClr val="tx1"/>
                </a:solidFill>
                <a:latin typeface="Arial" charset="0"/>
                <a:ea typeface="+mn-ea"/>
                <a:cs typeface="+mn-cs"/>
              </a:rPr>
              <a:t>2012</a:t>
            </a:r>
            <a:r>
              <a:rPr lang="en-US" sz="1100" i="1" kern="1200" dirty="0" smtClean="0">
                <a:solidFill>
                  <a:schemeClr val="tx1"/>
                </a:solidFill>
                <a:latin typeface="Arial" charset="0"/>
                <a:ea typeface="+mn-ea"/>
                <a:cs typeface="+mn-cs"/>
              </a:rPr>
              <a:t>, 31</a:t>
            </a:r>
            <a:r>
              <a:rPr lang="en-US" sz="1100" kern="1200" dirty="0" smtClean="0">
                <a:solidFill>
                  <a:schemeClr val="tx1"/>
                </a:solidFill>
                <a:latin typeface="Arial" charset="0"/>
                <a:ea typeface="+mn-ea"/>
                <a:cs typeface="+mn-cs"/>
              </a:rPr>
              <a:t>(5), 126:1–10</a:t>
            </a:r>
            <a:endParaRPr lang="en-US" dirty="0" smtClean="0"/>
          </a:p>
          <a:p>
            <a:r>
              <a:rPr lang="en-GB" sz="1100" dirty="0" smtClean="0">
                <a:latin typeface="Arial" charset="0"/>
                <a:hlinkClick r:id="rId5"/>
              </a:rPr>
              <a:t>http://dx.doi.org/10.1145/2231816.2231824</a:t>
            </a:r>
            <a:endParaRPr lang="en-GB" sz="1100" dirty="0" smtClean="0">
              <a:latin typeface="Arial" charset="0"/>
            </a:endParaRPr>
          </a:p>
          <a:p>
            <a:r>
              <a:rPr lang="en-GB" sz="1100" dirty="0" smtClean="0">
                <a:latin typeface="Arial" charset="0"/>
                <a:hlinkClick r:id="rId6"/>
              </a:rPr>
              <a:t>http://www.cs.huji.ac.il/~raananf/projects/stab/</a:t>
            </a:r>
            <a:endParaRPr lang="en-GB" sz="1100" dirty="0" smtClean="0">
              <a:latin typeface="Arial" charset="0"/>
            </a:endParaRPr>
          </a:p>
          <a:p>
            <a:endParaRPr lang="en-GB" sz="1100" b="0" i="0" u="none" strike="noStrike" kern="1200" baseline="0" dirty="0" smtClean="0">
              <a:solidFill>
                <a:schemeClr val="tx1"/>
              </a:solidFill>
              <a:latin typeface="Arial" charset="0"/>
              <a:ea typeface="+mn-ea"/>
              <a:cs typeface="+mn-cs"/>
            </a:endParaRPr>
          </a:p>
          <a:p>
            <a:r>
              <a:rPr lang="en-GB" sz="1100" kern="1200" dirty="0" err="1" smtClean="0">
                <a:solidFill>
                  <a:schemeClr val="tx1"/>
                </a:solidFill>
                <a:latin typeface="Arial" charset="0"/>
                <a:ea typeface="+mn-ea"/>
                <a:cs typeface="+mn-cs"/>
              </a:rPr>
              <a:t>Shuaicheng</a:t>
            </a:r>
            <a:r>
              <a:rPr lang="en-GB" sz="1100" kern="1200" dirty="0" smtClean="0">
                <a:solidFill>
                  <a:schemeClr val="tx1"/>
                </a:solidFill>
                <a:latin typeface="Arial" charset="0"/>
                <a:ea typeface="+mn-ea"/>
                <a:cs typeface="+mn-cs"/>
              </a:rPr>
              <a:t> Liu, Lu Yuan, Ping Tan and </a:t>
            </a:r>
            <a:r>
              <a:rPr lang="en-GB" sz="1100" kern="1200" dirty="0" err="1" smtClean="0">
                <a:solidFill>
                  <a:schemeClr val="tx1"/>
                </a:solidFill>
                <a:latin typeface="Arial" charset="0"/>
                <a:ea typeface="+mn-ea"/>
                <a:cs typeface="+mn-cs"/>
              </a:rPr>
              <a:t>Jian</a:t>
            </a:r>
            <a:r>
              <a:rPr lang="en-GB" sz="1100" kern="1200" dirty="0" smtClean="0">
                <a:solidFill>
                  <a:schemeClr val="tx1"/>
                </a:solidFill>
                <a:latin typeface="Arial" charset="0"/>
                <a:ea typeface="+mn-ea"/>
                <a:cs typeface="+mn-cs"/>
              </a:rPr>
              <a:t> Sun</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Bundled camera paths for video stabilization</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of SIGGRAPH), </a:t>
            </a:r>
            <a:r>
              <a:rPr lang="en-GB" sz="1100" b="1" kern="1200" dirty="0" smtClean="0">
                <a:solidFill>
                  <a:schemeClr val="tx1"/>
                </a:solidFill>
                <a:latin typeface="Arial" charset="0"/>
                <a:ea typeface="+mn-ea"/>
                <a:cs typeface="+mn-cs"/>
              </a:rPr>
              <a:t>2013</a:t>
            </a:r>
            <a:r>
              <a:rPr lang="en-GB" sz="1100" i="1" kern="1200" dirty="0" smtClean="0">
                <a:solidFill>
                  <a:schemeClr val="tx1"/>
                </a:solidFill>
                <a:latin typeface="Arial" charset="0"/>
                <a:ea typeface="+mn-ea"/>
                <a:cs typeface="+mn-cs"/>
              </a:rPr>
              <a:t>, 32</a:t>
            </a:r>
            <a:r>
              <a:rPr lang="en-GB" sz="1100" kern="1200" dirty="0" smtClean="0">
                <a:solidFill>
                  <a:schemeClr val="tx1"/>
                </a:solidFill>
                <a:latin typeface="Arial" charset="0"/>
                <a:ea typeface="+mn-ea"/>
                <a:cs typeface="+mn-cs"/>
              </a:rPr>
              <a:t>(4), 78:1–10</a:t>
            </a:r>
            <a:endParaRPr lang="en-GB" sz="1100" b="0" i="0" u="none" strike="noStrike" kern="1200" baseline="0" dirty="0" smtClean="0">
              <a:solidFill>
                <a:schemeClr val="tx1"/>
              </a:solidFill>
              <a:latin typeface="Arial" charset="0"/>
              <a:ea typeface="+mn-ea"/>
              <a:cs typeface="+mn-cs"/>
            </a:endParaRPr>
          </a:p>
          <a:p>
            <a:r>
              <a:rPr lang="en-US" sz="1100" dirty="0" smtClean="0">
                <a:latin typeface="Arial" charset="0"/>
                <a:hlinkClick r:id="rId7"/>
              </a:rPr>
              <a:t>http://dx.doi.org/10.1145/2461912.2461995</a:t>
            </a:r>
            <a:endParaRPr lang="en-US" sz="1100" dirty="0" smtClean="0">
              <a:latin typeface="Arial" charset="0"/>
            </a:endParaRPr>
          </a:p>
          <a:p>
            <a:r>
              <a:rPr lang="en-US" sz="1100" dirty="0" smtClean="0">
                <a:latin typeface="Arial" charset="0"/>
                <a:hlinkClick r:id="rId8"/>
              </a:rPr>
              <a:t>http://www.liushuaicheng.org/SIGGRAPH2013/index.htm</a:t>
            </a:r>
            <a:endParaRPr lang="en-US" sz="1100" dirty="0" smtClean="0">
              <a:latin typeface="Arial" charset="0"/>
            </a:endParaRPr>
          </a:p>
          <a:p>
            <a:endParaRPr lang="en-US" sz="1100" b="0" i="0" u="none" strike="noStrike" kern="1200" baseline="0" dirty="0" smtClean="0">
              <a:solidFill>
                <a:schemeClr val="tx1"/>
              </a:solidFill>
              <a:latin typeface="Arial" charset="0"/>
              <a:ea typeface="+mn-ea"/>
              <a:cs typeface="+mn-cs"/>
            </a:endParaRPr>
          </a:p>
          <a:p>
            <a:r>
              <a:rPr lang="en-US" sz="1100" kern="1200" dirty="0" smtClean="0">
                <a:solidFill>
                  <a:schemeClr val="tx1"/>
                </a:solidFill>
                <a:latin typeface="Arial" charset="0"/>
                <a:ea typeface="+mn-ea"/>
                <a:cs typeface="+mn-cs"/>
              </a:rPr>
              <a:t>Yu-</a:t>
            </a:r>
            <a:r>
              <a:rPr lang="en-US" sz="1100" kern="1200" dirty="0" err="1" smtClean="0">
                <a:solidFill>
                  <a:schemeClr val="tx1"/>
                </a:solidFill>
                <a:latin typeface="Arial" charset="0"/>
                <a:ea typeface="+mn-ea"/>
                <a:cs typeface="+mn-cs"/>
              </a:rPr>
              <a:t>Shuen</a:t>
            </a:r>
            <a:r>
              <a:rPr lang="en-US" sz="1100" kern="1200" dirty="0" smtClean="0">
                <a:solidFill>
                  <a:schemeClr val="tx1"/>
                </a:solidFill>
                <a:latin typeface="Arial" charset="0"/>
                <a:ea typeface="+mn-ea"/>
                <a:cs typeface="+mn-cs"/>
              </a:rPr>
              <a:t> Wang, </a:t>
            </a:r>
            <a:r>
              <a:rPr lang="en-US" sz="1100" kern="1200" dirty="0" err="1" smtClean="0">
                <a:solidFill>
                  <a:schemeClr val="tx1"/>
                </a:solidFill>
                <a:latin typeface="Arial" charset="0"/>
                <a:ea typeface="+mn-ea"/>
                <a:cs typeface="+mn-cs"/>
              </a:rPr>
              <a:t>Feng</a:t>
            </a:r>
            <a:r>
              <a:rPr lang="en-US" sz="1100" kern="1200" dirty="0" smtClean="0">
                <a:solidFill>
                  <a:schemeClr val="tx1"/>
                </a:solidFill>
                <a:latin typeface="Arial" charset="0"/>
                <a:ea typeface="+mn-ea"/>
                <a:cs typeface="+mn-cs"/>
              </a:rPr>
              <a:t> Liu, </a:t>
            </a:r>
            <a:r>
              <a:rPr lang="en-US" sz="1100" kern="1200" dirty="0" err="1" smtClean="0">
                <a:solidFill>
                  <a:schemeClr val="tx1"/>
                </a:solidFill>
                <a:latin typeface="Arial" charset="0"/>
                <a:ea typeface="+mn-ea"/>
                <a:cs typeface="+mn-cs"/>
              </a:rPr>
              <a:t>Pu</a:t>
            </a:r>
            <a:r>
              <a:rPr lang="en-US" sz="1100" kern="1200" dirty="0" smtClean="0">
                <a:solidFill>
                  <a:schemeClr val="tx1"/>
                </a:solidFill>
                <a:latin typeface="Arial" charset="0"/>
                <a:ea typeface="+mn-ea"/>
                <a:cs typeface="+mn-cs"/>
              </a:rPr>
              <a:t>-Sheng Hsu and Tong-Yee Lee</a:t>
            </a:r>
            <a:br>
              <a:rPr lang="en-US" sz="1100" kern="1200" dirty="0" smtClean="0">
                <a:solidFill>
                  <a:schemeClr val="tx1"/>
                </a:solidFill>
                <a:latin typeface="Arial" charset="0"/>
                <a:ea typeface="+mn-ea"/>
                <a:cs typeface="+mn-cs"/>
              </a:rPr>
            </a:br>
            <a:r>
              <a:rPr lang="en-US" sz="1100" kern="1200" dirty="0" smtClean="0">
                <a:solidFill>
                  <a:schemeClr val="tx1"/>
                </a:solidFill>
                <a:latin typeface="Arial" charset="0"/>
                <a:ea typeface="+mn-ea"/>
                <a:cs typeface="+mn-cs"/>
              </a:rPr>
              <a:t>Spatially and Temporally Optimized Video Stabilization</a:t>
            </a:r>
            <a:br>
              <a:rPr lang="en-US" sz="1100" kern="1200" dirty="0" smtClean="0">
                <a:solidFill>
                  <a:schemeClr val="tx1"/>
                </a:solidFill>
                <a:latin typeface="Arial" charset="0"/>
                <a:ea typeface="+mn-ea"/>
                <a:cs typeface="+mn-cs"/>
              </a:rPr>
            </a:br>
            <a:r>
              <a:rPr lang="en-US" sz="1100" i="1" kern="1200" dirty="0" smtClean="0">
                <a:solidFill>
                  <a:schemeClr val="tx1"/>
                </a:solidFill>
                <a:latin typeface="Arial" charset="0"/>
                <a:ea typeface="+mn-ea"/>
                <a:cs typeface="+mn-cs"/>
              </a:rPr>
              <a:t>IEEE Transactions on Visualization and Computer Graphics, </a:t>
            </a:r>
            <a:r>
              <a:rPr lang="en-US" sz="1100" b="1" kern="1200" dirty="0" smtClean="0">
                <a:solidFill>
                  <a:schemeClr val="tx1"/>
                </a:solidFill>
                <a:latin typeface="Arial" charset="0"/>
                <a:ea typeface="+mn-ea"/>
                <a:cs typeface="+mn-cs"/>
              </a:rPr>
              <a:t>2013</a:t>
            </a:r>
            <a:r>
              <a:rPr lang="en-US" sz="1100" i="1" kern="1200" dirty="0" smtClean="0">
                <a:solidFill>
                  <a:schemeClr val="tx1"/>
                </a:solidFill>
                <a:latin typeface="Arial" charset="0"/>
                <a:ea typeface="+mn-ea"/>
                <a:cs typeface="+mn-cs"/>
              </a:rPr>
              <a:t>, 19</a:t>
            </a:r>
            <a:r>
              <a:rPr lang="en-US" sz="1100" kern="1200" dirty="0" smtClean="0">
                <a:solidFill>
                  <a:schemeClr val="tx1"/>
                </a:solidFill>
                <a:latin typeface="Arial" charset="0"/>
                <a:ea typeface="+mn-ea"/>
                <a:cs typeface="+mn-cs"/>
              </a:rPr>
              <a:t>(8), 1354–1361</a:t>
            </a:r>
            <a:endParaRPr lang="en-US" dirty="0" smtClean="0"/>
          </a:p>
          <a:p>
            <a:r>
              <a:rPr lang="en-GB" sz="1100" dirty="0" smtClean="0">
                <a:latin typeface="Arial" charset="0"/>
                <a:hlinkClick r:id="rId9"/>
              </a:rPr>
              <a:t>http://dx.doi.org/10.1109/TVCG.2013.11</a:t>
            </a:r>
            <a:endParaRPr lang="en-GB" sz="1100" dirty="0" smtClean="0">
              <a:latin typeface="Arial" charset="0"/>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20</a:t>
            </a:fld>
            <a:endParaRPr lang="en-US"/>
          </a:p>
        </p:txBody>
      </p:sp>
    </p:spTree>
    <p:extLst>
      <p:ext uri="{BB962C8B-B14F-4D97-AF65-F5344CB8AC3E}">
        <p14:creationId xmlns:p14="http://schemas.microsoft.com/office/powerpoint/2010/main" val="35794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When you upload a shaky video to YouTube, chances are it will suggest to stabilise it for you.</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The underlying algorithm is based on a technique by </a:t>
            </a:r>
            <a:r>
              <a:rPr lang="en-GB" sz="1100" b="0" i="0" u="none" strike="noStrike" kern="1200" baseline="0" dirty="0" err="1" smtClean="0">
                <a:solidFill>
                  <a:schemeClr val="tx1"/>
                </a:solidFill>
                <a:latin typeface="Arial" charset="0"/>
                <a:ea typeface="+mn-ea"/>
                <a:cs typeface="+mn-cs"/>
              </a:rPr>
              <a:t>Grundmann</a:t>
            </a:r>
            <a:r>
              <a:rPr lang="en-GB" sz="1100" b="0" i="0" u="none" strike="noStrike" kern="1200" baseline="0" dirty="0" smtClean="0">
                <a:solidFill>
                  <a:schemeClr val="tx1"/>
                </a:solidFill>
                <a:latin typeface="Arial" charset="0"/>
                <a:ea typeface="+mn-ea"/>
                <a:cs typeface="+mn-cs"/>
              </a:rPr>
              <a:t> et al. at CVPR 2011.</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This is a 2D video stabilisation technique that first detects feature points in each video frame, and then matches them to build 2D point trajectories.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Based on these, they fit a linear motion model between consecutive video frames, and optimise for a cropping region that results in simple output point trajectories.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You can see this cropping in effect in the example video on the bottom right.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The cropped video at the top is the stabilised video result.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1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1" i="0" u="none" strike="noStrike" kern="1200" baseline="0" dirty="0" smtClean="0">
                <a:solidFill>
                  <a:schemeClr val="tx1"/>
                </a:solidFill>
                <a:latin typeface="Arial" charset="0"/>
                <a:ea typeface="+mn-ea"/>
                <a:cs typeface="+mn-cs"/>
              </a:rPr>
              <a:t>Source:</a:t>
            </a:r>
          </a:p>
          <a:p>
            <a:r>
              <a:rPr lang="en-US" sz="1100" kern="1200" dirty="0" smtClean="0">
                <a:solidFill>
                  <a:schemeClr val="tx1"/>
                </a:solidFill>
                <a:latin typeface="Arial" charset="0"/>
                <a:ea typeface="+mn-ea"/>
                <a:cs typeface="+mn-cs"/>
              </a:rPr>
              <a:t>Matthias </a:t>
            </a:r>
            <a:r>
              <a:rPr lang="en-US" sz="1100" kern="1200" dirty="0" err="1" smtClean="0">
                <a:solidFill>
                  <a:schemeClr val="tx1"/>
                </a:solidFill>
                <a:effectLst/>
                <a:latin typeface="Arial" charset="0"/>
                <a:ea typeface="+mn-ea"/>
                <a:cs typeface="+mn-cs"/>
              </a:rPr>
              <a:t>Grundmann</a:t>
            </a:r>
            <a:r>
              <a:rPr lang="en-US" sz="1100" kern="1200" dirty="0" smtClean="0">
                <a:solidFill>
                  <a:schemeClr val="tx1"/>
                </a:solidFill>
                <a:latin typeface="Arial" charset="0"/>
                <a:ea typeface="+mn-ea"/>
                <a:cs typeface="+mn-cs"/>
              </a:rPr>
              <a:t>, </a:t>
            </a:r>
            <a:r>
              <a:rPr lang="en-US" sz="1100" kern="1200" dirty="0" err="1" smtClean="0">
                <a:solidFill>
                  <a:schemeClr val="tx1"/>
                </a:solidFill>
                <a:latin typeface="Arial" charset="0"/>
                <a:ea typeface="+mn-ea"/>
                <a:cs typeface="+mn-cs"/>
              </a:rPr>
              <a:t>Vivek</a:t>
            </a:r>
            <a:r>
              <a:rPr lang="en-US" sz="1100" kern="1200" dirty="0" smtClean="0">
                <a:solidFill>
                  <a:schemeClr val="tx1"/>
                </a:solidFill>
                <a:latin typeface="Arial" charset="0"/>
                <a:ea typeface="+mn-ea"/>
                <a:cs typeface="+mn-cs"/>
              </a:rPr>
              <a:t> </a:t>
            </a:r>
            <a:r>
              <a:rPr lang="en-US" sz="1100" kern="1200" dirty="0" err="1" smtClean="0">
                <a:solidFill>
                  <a:schemeClr val="tx1"/>
                </a:solidFill>
                <a:latin typeface="Arial" charset="0"/>
                <a:ea typeface="+mn-ea"/>
                <a:cs typeface="+mn-cs"/>
              </a:rPr>
              <a:t>Kwatra</a:t>
            </a:r>
            <a:r>
              <a:rPr lang="en-US" sz="1100" kern="1200" dirty="0" smtClean="0">
                <a:solidFill>
                  <a:schemeClr val="tx1"/>
                </a:solidFill>
                <a:latin typeface="Arial" charset="0"/>
                <a:ea typeface="+mn-ea"/>
                <a:cs typeface="+mn-cs"/>
              </a:rPr>
              <a:t> and </a:t>
            </a:r>
            <a:r>
              <a:rPr lang="en-US" sz="1100" kern="1200" dirty="0" err="1" smtClean="0">
                <a:solidFill>
                  <a:schemeClr val="tx1"/>
                </a:solidFill>
                <a:latin typeface="Arial" charset="0"/>
                <a:ea typeface="+mn-ea"/>
                <a:cs typeface="+mn-cs"/>
              </a:rPr>
              <a:t>Irfan</a:t>
            </a:r>
            <a:r>
              <a:rPr lang="en-US" sz="1100" kern="1200" dirty="0" smtClean="0">
                <a:solidFill>
                  <a:schemeClr val="tx1"/>
                </a:solidFill>
                <a:latin typeface="Arial" charset="0"/>
                <a:ea typeface="+mn-ea"/>
                <a:cs typeface="+mn-cs"/>
              </a:rPr>
              <a:t> </a:t>
            </a:r>
            <a:r>
              <a:rPr lang="en-US" sz="1100" kern="1200" dirty="0" err="1" smtClean="0">
                <a:solidFill>
                  <a:schemeClr val="tx1"/>
                </a:solidFill>
                <a:latin typeface="Arial" charset="0"/>
                <a:ea typeface="+mn-ea"/>
                <a:cs typeface="+mn-cs"/>
              </a:rPr>
              <a:t>Essa</a:t>
            </a:r>
            <a:r>
              <a:rPr lang="en-US" sz="1100" kern="1200" dirty="0" smtClean="0">
                <a:solidFill>
                  <a:schemeClr val="tx1"/>
                </a:solidFill>
                <a:latin typeface="Arial" charset="0"/>
                <a:ea typeface="+mn-ea"/>
                <a:cs typeface="+mn-cs"/>
              </a:rPr>
              <a:t/>
            </a:r>
            <a:br>
              <a:rPr lang="en-US" sz="1100" kern="1200" dirty="0" smtClean="0">
                <a:solidFill>
                  <a:schemeClr val="tx1"/>
                </a:solidFill>
                <a:latin typeface="Arial" charset="0"/>
                <a:ea typeface="+mn-ea"/>
                <a:cs typeface="+mn-cs"/>
              </a:rPr>
            </a:br>
            <a:r>
              <a:rPr lang="en-US" sz="1100" kern="1200" dirty="0" smtClean="0">
                <a:solidFill>
                  <a:schemeClr val="tx1"/>
                </a:solidFill>
                <a:latin typeface="Arial" charset="0"/>
                <a:ea typeface="+mn-ea"/>
                <a:cs typeface="+mn-cs"/>
              </a:rPr>
              <a:t>Auto-directed video stabilization with robust L1 optimal camera paths</a:t>
            </a:r>
            <a:br>
              <a:rPr lang="en-US" sz="1100" kern="1200" dirty="0" smtClean="0">
                <a:solidFill>
                  <a:schemeClr val="tx1"/>
                </a:solidFill>
                <a:latin typeface="Arial" charset="0"/>
                <a:ea typeface="+mn-ea"/>
                <a:cs typeface="+mn-cs"/>
              </a:rPr>
            </a:br>
            <a:r>
              <a:rPr lang="en-US" sz="1100" i="1" kern="1200" dirty="0" smtClean="0">
                <a:solidFill>
                  <a:schemeClr val="tx1"/>
                </a:solidFill>
                <a:latin typeface="Arial" charset="0"/>
                <a:ea typeface="+mn-ea"/>
                <a:cs typeface="+mn-cs"/>
              </a:rPr>
              <a:t>Proceedings of the International Conference on Computer Vision and Pattern Recognition (CVPR), </a:t>
            </a:r>
            <a:r>
              <a:rPr lang="en-US" sz="1100" b="1" kern="1200" dirty="0" smtClean="0">
                <a:solidFill>
                  <a:schemeClr val="tx1"/>
                </a:solidFill>
                <a:latin typeface="Arial" charset="0"/>
                <a:ea typeface="+mn-ea"/>
                <a:cs typeface="+mn-cs"/>
              </a:rPr>
              <a:t>2011</a:t>
            </a:r>
            <a:r>
              <a:rPr lang="en-US" sz="1100" kern="1200" dirty="0" smtClean="0">
                <a:solidFill>
                  <a:schemeClr val="tx1"/>
                </a:solidFill>
                <a:latin typeface="Arial" charset="0"/>
                <a:ea typeface="+mn-ea"/>
                <a:cs typeface="+mn-cs"/>
              </a:rPr>
              <a:t>, 225–232</a:t>
            </a:r>
            <a:endParaRPr lang="en-US" sz="1100" b="0" i="0" u="none" strike="noStrike" kern="1200" baseline="0" dirty="0" smtClean="0">
              <a:solidFill>
                <a:schemeClr val="tx1"/>
              </a:solidFill>
              <a:latin typeface="Arial" charset="0"/>
              <a:ea typeface="+mn-ea"/>
              <a:cs typeface="+mn-cs"/>
            </a:endParaRPr>
          </a:p>
          <a:p>
            <a:r>
              <a:rPr lang="en-GB" sz="1100" dirty="0" smtClean="0">
                <a:latin typeface="Arial" charset="0"/>
                <a:hlinkClick r:id="rId3"/>
              </a:rPr>
              <a:t>http://dx.doi.org/10.1109/CVPR.2011.5995525</a:t>
            </a:r>
            <a:endParaRPr lang="en-GB" sz="1100" dirty="0" smtClean="0">
              <a:latin typeface="Arial" charset="0"/>
            </a:endParaRPr>
          </a:p>
          <a:p>
            <a:r>
              <a:rPr lang="en-GB" sz="1100" dirty="0" smtClean="0">
                <a:latin typeface="Arial" charset="0"/>
                <a:hlinkClick r:id="rId4"/>
              </a:rPr>
              <a:t>http://www.cc.gatech.edu/cpl/projects/videostabilization/</a:t>
            </a:r>
            <a:endParaRPr lang="en-GB" sz="1100" dirty="0" smtClean="0">
              <a:latin typeface="Arial" charset="0"/>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21</a:t>
            </a:fld>
            <a:endParaRPr lang="en-US"/>
          </a:p>
        </p:txBody>
      </p:sp>
    </p:spTree>
    <p:extLst>
      <p:ext uri="{BB962C8B-B14F-4D97-AF65-F5344CB8AC3E}">
        <p14:creationId xmlns:p14="http://schemas.microsoft.com/office/powerpoint/2010/main" val="410159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Another well-known stabilisation technique is Adobe’s warp stabiliser found in After Effects and Premiere Pro, which is based on work by Liu et al.</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This approach also starts with 2D point trajectories, which are put into a matrix that is then factorised into a low-dimensional subspace.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The resulting so-called </a:t>
            </a:r>
            <a:r>
              <a:rPr lang="en-GB" sz="1100" b="0" i="0" u="none" strike="noStrike" kern="1200" baseline="0" dirty="0" err="1" smtClean="0">
                <a:solidFill>
                  <a:schemeClr val="tx1"/>
                </a:solidFill>
                <a:latin typeface="Arial" charset="0"/>
                <a:ea typeface="+mn-ea"/>
                <a:cs typeface="+mn-cs"/>
              </a:rPr>
              <a:t>eigen</a:t>
            </a:r>
            <a:r>
              <a:rPr lang="en-GB" sz="1100" b="0" i="0" u="none" strike="noStrike" kern="1200" baseline="0" dirty="0" smtClean="0">
                <a:solidFill>
                  <a:schemeClr val="tx1"/>
                </a:solidFill>
                <a:latin typeface="Arial" charset="0"/>
                <a:ea typeface="+mn-ea"/>
                <a:cs typeface="+mn-cs"/>
              </a:rPr>
              <a:t>-trajectories are then smoothed, and the trajectory matrix is reconstituted, and used for content-preserving warping of the input video frames.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This technique works best for mostly static scenes, as in this example, because dynamic objects violate the low-rank assumption used in the matrix factorisation.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1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1" i="0" u="none" strike="noStrike" kern="1200" baseline="0" dirty="0" smtClean="0">
                <a:solidFill>
                  <a:schemeClr val="tx1"/>
                </a:solidFill>
                <a:latin typeface="Arial" charset="0"/>
                <a:ea typeface="+mn-ea"/>
                <a:cs typeface="+mn-cs"/>
              </a:rPr>
              <a:t>Source: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kern="1200" dirty="0" err="1" smtClean="0">
                <a:solidFill>
                  <a:schemeClr val="tx1"/>
                </a:solidFill>
                <a:latin typeface="Arial" charset="0"/>
                <a:ea typeface="+mn-ea"/>
                <a:cs typeface="+mn-cs"/>
              </a:rPr>
              <a:t>Feng</a:t>
            </a:r>
            <a:r>
              <a:rPr lang="en-GB" sz="1100" kern="1200" dirty="0" smtClean="0">
                <a:solidFill>
                  <a:schemeClr val="tx1"/>
                </a:solidFill>
                <a:latin typeface="Arial" charset="0"/>
                <a:ea typeface="+mn-ea"/>
                <a:cs typeface="+mn-cs"/>
              </a:rPr>
              <a:t> Liu, Michael </a:t>
            </a:r>
            <a:r>
              <a:rPr lang="en-GB" sz="1100" kern="1200" dirty="0" err="1" smtClean="0">
                <a:solidFill>
                  <a:schemeClr val="tx1"/>
                </a:solidFill>
                <a:latin typeface="Arial" charset="0"/>
                <a:ea typeface="+mn-ea"/>
                <a:cs typeface="+mn-cs"/>
              </a:rPr>
              <a:t>Gleicher</a:t>
            </a:r>
            <a:r>
              <a:rPr lang="en-GB" sz="1100" kern="1200" dirty="0" smtClean="0">
                <a:solidFill>
                  <a:schemeClr val="tx1"/>
                </a:solidFill>
                <a:latin typeface="Arial" charset="0"/>
                <a:ea typeface="+mn-ea"/>
                <a:cs typeface="+mn-cs"/>
              </a:rPr>
              <a:t>, </a:t>
            </a:r>
            <a:r>
              <a:rPr lang="en-GB" sz="1100" kern="1200" dirty="0" err="1" smtClean="0">
                <a:solidFill>
                  <a:schemeClr val="tx1"/>
                </a:solidFill>
                <a:latin typeface="Arial" charset="0"/>
                <a:ea typeface="+mn-ea"/>
                <a:cs typeface="+mn-cs"/>
              </a:rPr>
              <a:t>Jue</a:t>
            </a:r>
            <a:r>
              <a:rPr lang="en-GB" sz="1100" kern="1200" dirty="0" smtClean="0">
                <a:solidFill>
                  <a:schemeClr val="tx1"/>
                </a:solidFill>
                <a:latin typeface="Arial" charset="0"/>
                <a:ea typeface="+mn-ea"/>
                <a:cs typeface="+mn-cs"/>
              </a:rPr>
              <a:t> Wang, </a:t>
            </a:r>
            <a:r>
              <a:rPr lang="en-GB" sz="1100" kern="1200" dirty="0" err="1" smtClean="0">
                <a:solidFill>
                  <a:schemeClr val="tx1"/>
                </a:solidFill>
                <a:latin typeface="Arial" charset="0"/>
                <a:ea typeface="+mn-ea"/>
                <a:cs typeface="+mn-cs"/>
              </a:rPr>
              <a:t>Hailin</a:t>
            </a:r>
            <a:r>
              <a:rPr lang="en-GB" sz="1100" kern="1200" dirty="0" smtClean="0">
                <a:solidFill>
                  <a:schemeClr val="tx1"/>
                </a:solidFill>
                <a:latin typeface="Arial" charset="0"/>
                <a:ea typeface="+mn-ea"/>
                <a:cs typeface="+mn-cs"/>
              </a:rPr>
              <a:t> Jin and </a:t>
            </a:r>
            <a:r>
              <a:rPr lang="en-GB" sz="1100" kern="1200" dirty="0" err="1" smtClean="0">
                <a:solidFill>
                  <a:schemeClr val="tx1"/>
                </a:solidFill>
                <a:latin typeface="Arial" charset="0"/>
                <a:ea typeface="+mn-ea"/>
                <a:cs typeface="+mn-cs"/>
              </a:rPr>
              <a:t>Aseem</a:t>
            </a:r>
            <a:r>
              <a:rPr lang="en-GB" sz="1100" kern="1200" dirty="0" smtClean="0">
                <a:solidFill>
                  <a:schemeClr val="tx1"/>
                </a:solidFill>
                <a:latin typeface="Arial" charset="0"/>
                <a:ea typeface="+mn-ea"/>
                <a:cs typeface="+mn-cs"/>
              </a:rPr>
              <a:t> </a:t>
            </a:r>
            <a:r>
              <a:rPr lang="en-GB" sz="1100" kern="1200" dirty="0" err="1" smtClean="0">
                <a:solidFill>
                  <a:schemeClr val="tx1"/>
                </a:solidFill>
                <a:latin typeface="Arial" charset="0"/>
                <a:ea typeface="+mn-ea"/>
                <a:cs typeface="+mn-cs"/>
              </a:rPr>
              <a:t>Agarwala</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Subspace video stabilization</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a:t>
            </a:r>
            <a:r>
              <a:rPr lang="en-GB" sz="1100" b="1" kern="1200" dirty="0" smtClean="0">
                <a:solidFill>
                  <a:schemeClr val="tx1"/>
                </a:solidFill>
                <a:latin typeface="Arial" charset="0"/>
                <a:ea typeface="+mn-ea"/>
                <a:cs typeface="+mn-cs"/>
              </a:rPr>
              <a:t>2011</a:t>
            </a:r>
            <a:r>
              <a:rPr lang="en-GB" sz="1100" i="1" kern="1200" dirty="0" smtClean="0">
                <a:solidFill>
                  <a:schemeClr val="tx1"/>
                </a:solidFill>
                <a:latin typeface="Arial" charset="0"/>
                <a:ea typeface="+mn-ea"/>
                <a:cs typeface="+mn-cs"/>
              </a:rPr>
              <a:t>, 30</a:t>
            </a:r>
            <a:r>
              <a:rPr lang="en-GB" sz="1100" kern="1200" dirty="0" smtClean="0">
                <a:solidFill>
                  <a:schemeClr val="tx1"/>
                </a:solidFill>
                <a:latin typeface="Arial" charset="0"/>
                <a:ea typeface="+mn-ea"/>
                <a:cs typeface="+mn-cs"/>
              </a:rPr>
              <a:t>(1), 4:1–10</a:t>
            </a:r>
            <a:endParaRPr lang="en-US" sz="1100" b="0" i="0" u="none" strike="noStrike" kern="1200" baseline="0" dirty="0" smtClean="0">
              <a:solidFill>
                <a:schemeClr val="tx1"/>
              </a:solidFill>
              <a:latin typeface="Arial" charset="0"/>
              <a:ea typeface="+mn-ea"/>
              <a:cs typeface="+mn-cs"/>
            </a:endParaRPr>
          </a:p>
          <a:p>
            <a:r>
              <a:rPr lang="en-US" sz="1100" dirty="0" smtClean="0">
                <a:latin typeface="Arial" charset="0"/>
                <a:hlinkClick r:id="rId3"/>
              </a:rPr>
              <a:t>http://dx.doi.org/10.1145/1899404.1899408</a:t>
            </a:r>
            <a:endParaRPr lang="de-DE" sz="1100" kern="1200" dirty="0" smtClean="0">
              <a:solidFill>
                <a:schemeClr val="tx1"/>
              </a:solidFill>
              <a:latin typeface="Arial" charset="0"/>
              <a:ea typeface="+mn-ea"/>
              <a:cs typeface="+mn-cs"/>
            </a:endParaRPr>
          </a:p>
          <a:p>
            <a:pPr eaLnBrk="0" hangingPunct="0">
              <a:spcBef>
                <a:spcPct val="30000"/>
              </a:spcBef>
              <a:defRPr/>
            </a:pPr>
            <a:r>
              <a:rPr lang="en-US" sz="1100" dirty="0" smtClean="0">
                <a:latin typeface="Arial" charset="0"/>
                <a:hlinkClick r:id="rId4"/>
              </a:rPr>
              <a:t>http://web.cecs.pdx.edu/~fliu/project/subspace_stabilization/</a:t>
            </a:r>
            <a:endParaRPr lang="en-US" sz="1100" dirty="0" smtClean="0">
              <a:latin typeface="Arial" charset="0"/>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22</a:t>
            </a:fld>
            <a:endParaRPr lang="en-US"/>
          </a:p>
        </p:txBody>
      </p:sp>
    </p:spTree>
    <p:extLst>
      <p:ext uri="{BB962C8B-B14F-4D97-AF65-F5344CB8AC3E}">
        <p14:creationId xmlns:p14="http://schemas.microsoft.com/office/powerpoint/2010/main" val="4251133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smtClean="0"/>
              <a:t>The 2D point trajectories estimated during</a:t>
            </a:r>
            <a:r>
              <a:rPr lang="en-GB" b="0" baseline="0" dirty="0" smtClean="0"/>
              <a:t> camera stabilisation can also be used to reapply camera shake when compositing synthetic objects (CGI) into live-action videos.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smtClean="0"/>
              <a:t>This is known as “camera tracking” or “match moving” in the film industry, and is heavily used in movie postproduction.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smtClean="0"/>
              <a:t>The key computer-vision technique that underlies all of this is structure-from-motion.</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smtClean="0"/>
              <a:t>It reconstructs the camera motion and scene structure from sparse point trajectories over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smtClean="0"/>
              <a:t>And since automatic approaches can fail, point trajectories can also be specified manually.</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dirty="0" smtClean="0"/>
              <a:t>Camera tracking can m</a:t>
            </a:r>
            <a:r>
              <a:rPr lang="en-GB" baseline="0" dirty="0" smtClean="0"/>
              <a:t>ostly be found in research systems and professional tools or plugins, such as </a:t>
            </a:r>
            <a:r>
              <a:rPr lang="en-GB" dirty="0" smtClean="0"/>
              <a:t>Voodoo, </a:t>
            </a:r>
            <a:r>
              <a:rPr lang="en-GB" dirty="0" err="1" smtClean="0"/>
              <a:t>VideoTrace</a:t>
            </a:r>
            <a:r>
              <a:rPr lang="en-GB" dirty="0" smtClean="0"/>
              <a:t>, </a:t>
            </a:r>
            <a:r>
              <a:rPr lang="en-GB" dirty="0" err="1" smtClean="0"/>
              <a:t>VisualSfM</a:t>
            </a:r>
            <a:r>
              <a:rPr lang="en-GB" dirty="0" smtClean="0"/>
              <a:t>, Blender, Maya, Nuke and others (</a:t>
            </a:r>
            <a:r>
              <a:rPr lang="en-GB" dirty="0" err="1" smtClean="0"/>
              <a:t>PFTrack</a:t>
            </a:r>
            <a:r>
              <a:rPr lang="en-GB" dirty="0" smtClean="0"/>
              <a:t>, </a:t>
            </a:r>
            <a:r>
              <a:rPr lang="en-GB" dirty="0" err="1" smtClean="0"/>
              <a:t>Boujou</a:t>
            </a:r>
            <a:r>
              <a:rPr lang="en-GB" dirty="0" smtClean="0"/>
              <a:t>, Mocha Pro, …).</a:t>
            </a: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t>Source:</a:t>
            </a:r>
            <a:br>
              <a:rPr lang="en-GB" b="1" dirty="0" smtClean="0"/>
            </a:br>
            <a:r>
              <a:rPr lang="en-GB" sz="1100" b="0" i="0" kern="1200" dirty="0" smtClean="0">
                <a:solidFill>
                  <a:schemeClr val="tx1"/>
                </a:solidFill>
                <a:effectLst/>
                <a:latin typeface="Arial" charset="0"/>
                <a:ea typeface="+mn-ea"/>
                <a:cs typeface="+mn-cs"/>
              </a:rPr>
              <a:t>CGI VFX </a:t>
            </a:r>
            <a:r>
              <a:rPr lang="en-GB" sz="1100" b="0" i="0" kern="1200" dirty="0" err="1" smtClean="0">
                <a:solidFill>
                  <a:schemeClr val="tx1"/>
                </a:solidFill>
                <a:effectLst/>
                <a:latin typeface="Arial" charset="0"/>
                <a:ea typeface="+mn-ea"/>
                <a:cs typeface="+mn-cs"/>
              </a:rPr>
              <a:t>Matchmove</a:t>
            </a:r>
            <a:r>
              <a:rPr lang="en-GB" sz="1100" b="0" i="0" kern="1200" dirty="0" smtClean="0">
                <a:solidFill>
                  <a:schemeClr val="tx1"/>
                </a:solidFill>
                <a:effectLst/>
                <a:latin typeface="Arial" charset="0"/>
                <a:ea typeface="+mn-ea"/>
                <a:cs typeface="+mn-cs"/>
              </a:rPr>
              <a:t> </a:t>
            </a:r>
            <a:r>
              <a:rPr lang="en-GB" sz="1100" b="0" i="0" kern="1200" dirty="0" err="1" smtClean="0">
                <a:solidFill>
                  <a:schemeClr val="tx1"/>
                </a:solidFill>
                <a:effectLst/>
                <a:latin typeface="Arial" charset="0"/>
                <a:ea typeface="+mn-ea"/>
                <a:cs typeface="+mn-cs"/>
              </a:rPr>
              <a:t>Showreel</a:t>
            </a:r>
            <a:r>
              <a:rPr lang="en-GB" sz="1100" b="0" i="0" kern="1200" dirty="0" smtClean="0">
                <a:solidFill>
                  <a:schemeClr val="tx1"/>
                </a:solidFill>
                <a:effectLst/>
                <a:latin typeface="Arial" charset="0"/>
                <a:ea typeface="+mn-ea"/>
                <a:cs typeface="+mn-cs"/>
              </a:rPr>
              <a:t> HD: “</a:t>
            </a:r>
            <a:r>
              <a:rPr lang="en-GB" sz="1100" b="0" i="0" kern="1200" dirty="0" err="1" smtClean="0">
                <a:solidFill>
                  <a:schemeClr val="tx1"/>
                </a:solidFill>
                <a:effectLst/>
                <a:latin typeface="Arial" charset="0"/>
                <a:ea typeface="+mn-ea"/>
                <a:cs typeface="+mn-cs"/>
              </a:rPr>
              <a:t>Jiuk</a:t>
            </a:r>
            <a:r>
              <a:rPr lang="en-GB" sz="1100" b="0" i="0" kern="1200" dirty="0" smtClean="0">
                <a:solidFill>
                  <a:schemeClr val="tx1"/>
                </a:solidFill>
                <a:effectLst/>
                <a:latin typeface="Arial" charset="0"/>
                <a:ea typeface="+mn-ea"/>
                <a:cs typeface="+mn-cs"/>
              </a:rPr>
              <a:t> Han Choi – 2014”</a:t>
            </a:r>
          </a:p>
          <a:p>
            <a:r>
              <a:rPr lang="en-GB" sz="1100" dirty="0" smtClean="0">
                <a:hlinkClick r:id="rId3"/>
              </a:rPr>
              <a:t>https://youtu.be/bK6vCPcFkfk?t=58s</a:t>
            </a:r>
            <a:endParaRPr lang="en-GB" sz="1100" dirty="0" smtClean="0"/>
          </a:p>
        </p:txBody>
      </p:sp>
      <p:sp>
        <p:nvSpPr>
          <p:cNvPr id="4" name="Slide Number Placeholder 3"/>
          <p:cNvSpPr>
            <a:spLocks noGrp="1"/>
          </p:cNvSpPr>
          <p:nvPr>
            <p:ph type="sldNum" sz="quarter" idx="10"/>
          </p:nvPr>
        </p:nvSpPr>
        <p:spPr/>
        <p:txBody>
          <a:bodyPr/>
          <a:lstStyle/>
          <a:p>
            <a:fld id="{C42B9359-5A6E-43C5-B0E9-AECECDF0A1E9}" type="slidenum">
              <a:rPr lang="en-US" smtClean="0"/>
              <a:pPr/>
              <a:t>23</a:t>
            </a:fld>
            <a:endParaRPr lang="en-US"/>
          </a:p>
        </p:txBody>
      </p:sp>
    </p:spTree>
    <p:extLst>
      <p:ext uri="{BB962C8B-B14F-4D97-AF65-F5344CB8AC3E}">
        <p14:creationId xmlns:p14="http://schemas.microsoft.com/office/powerpoint/2010/main" val="2624676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Another staple</a:t>
            </a:r>
            <a:r>
              <a:rPr lang="en-GB" b="0" baseline="0" dirty="0" smtClean="0"/>
              <a:t> of professional video editors is video matting or keying, which is the process of extracting some desirable foreground from the background.</a:t>
            </a:r>
          </a:p>
          <a:p>
            <a:r>
              <a:rPr lang="en-GB" b="0" baseline="0" dirty="0" smtClean="0"/>
              <a:t>The simplest form assumes a single-coloured background, such as the </a:t>
            </a:r>
            <a:r>
              <a:rPr lang="en-GB" b="0" baseline="0" dirty="0" err="1" smtClean="0"/>
              <a:t>greenscreen</a:t>
            </a:r>
            <a:r>
              <a:rPr lang="en-GB" b="0" baseline="0" dirty="0" smtClean="0"/>
              <a:t> in the bottom left, and then uses a pixel’s colour to determine if it is foreground or background or a mixture of the two.</a:t>
            </a:r>
          </a:p>
          <a:p>
            <a:r>
              <a:rPr lang="en-GB" b="0" baseline="0" dirty="0" smtClean="0"/>
              <a:t>The basic principle is known as “</a:t>
            </a:r>
            <a:r>
              <a:rPr lang="en-GB" b="0" baseline="0" dirty="0" err="1" smtClean="0"/>
              <a:t>chroma</a:t>
            </a:r>
            <a:r>
              <a:rPr lang="en-GB" b="0" baseline="0" dirty="0" smtClean="0"/>
              <a:t> keying”, and the result are the </a:t>
            </a:r>
            <a:r>
              <a:rPr lang="en-GB" b="0" baseline="0" dirty="0" err="1" smtClean="0"/>
              <a:t>greyscale</a:t>
            </a:r>
            <a:r>
              <a:rPr lang="en-GB" b="0" baseline="0" dirty="0" smtClean="0"/>
              <a:t> alpha mattes on the right, where white areas are 100% foreground, black areas are 100% background, and intermediate values appear on the boundary between the two.</a:t>
            </a:r>
          </a:p>
          <a:p>
            <a:endParaRPr lang="en-GB" b="0" baseline="0" dirty="0" smtClean="0"/>
          </a:p>
          <a:p>
            <a:r>
              <a:rPr lang="en-GB" b="0" baseline="0" dirty="0" smtClean="0"/>
              <a:t>Using the mattes, the foreground object can be easily extracted from the input video, and composited into a different video, as shown on the top left.</a:t>
            </a:r>
          </a:p>
          <a:p>
            <a:r>
              <a:rPr lang="en-GB" b="0" baseline="0" dirty="0" smtClean="0"/>
              <a:t>As you can see, the final video also uses camera tracking to seamlessly position the extracted athletes in the virtual environment.</a:t>
            </a: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t>Source:</a:t>
            </a:r>
            <a:r>
              <a:rPr lang="en-GB" dirty="0" smtClean="0"/>
              <a:t/>
            </a:r>
            <a:br>
              <a:rPr lang="en-GB" dirty="0" smtClean="0"/>
            </a:br>
            <a:r>
              <a:rPr lang="en-US" sz="1100" b="0" i="0" kern="1200" dirty="0" smtClean="0">
                <a:solidFill>
                  <a:schemeClr val="tx1"/>
                </a:solidFill>
                <a:effectLst/>
                <a:latin typeface="Arial" charset="0"/>
                <a:ea typeface="+mn-ea"/>
                <a:cs typeface="+mn-cs"/>
              </a:rPr>
              <a:t>Olympia London Opener "Keying and </a:t>
            </a:r>
            <a:r>
              <a:rPr lang="en-US" sz="1100" b="0" i="0" kern="1200" dirty="0" err="1" smtClean="0">
                <a:solidFill>
                  <a:schemeClr val="tx1"/>
                </a:solidFill>
                <a:effectLst/>
                <a:latin typeface="Arial" charset="0"/>
                <a:ea typeface="+mn-ea"/>
                <a:cs typeface="+mn-cs"/>
              </a:rPr>
              <a:t>Rotoscoping</a:t>
            </a:r>
            <a:r>
              <a:rPr lang="en-US" sz="1100" b="0" i="0" kern="1200" dirty="0" smtClean="0">
                <a:solidFill>
                  <a:schemeClr val="tx1"/>
                </a:solidFill>
                <a:effectLst/>
                <a:latin typeface="Arial" charset="0"/>
                <a:ea typeface="+mn-ea"/>
                <a:cs typeface="+mn-cs"/>
              </a:rPr>
              <a:t>” by EFEX GmbH</a:t>
            </a:r>
            <a:endParaRPr lang="en-GB" b="0" dirty="0" smtClean="0"/>
          </a:p>
          <a:p>
            <a:r>
              <a:rPr lang="en-GB" sz="1100" dirty="0" smtClean="0">
                <a:hlinkClick r:id="rId3"/>
              </a:rPr>
              <a:t>https://vimeo.com/46360293</a:t>
            </a:r>
            <a:endParaRPr lang="de-DE" sz="11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24</a:t>
            </a:fld>
            <a:endParaRPr lang="en-US"/>
          </a:p>
        </p:txBody>
      </p:sp>
    </p:spTree>
    <p:extLst>
      <p:ext uri="{BB962C8B-B14F-4D97-AF65-F5344CB8AC3E}">
        <p14:creationId xmlns:p14="http://schemas.microsoft.com/office/powerpoint/2010/main" val="1625865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However, automatic video matting techniques rarely</a:t>
            </a:r>
            <a:r>
              <a:rPr lang="en-GB" b="0" baseline="0" dirty="0" smtClean="0"/>
              <a:t> work perfectly, so significant manual effort is invested in “</a:t>
            </a:r>
            <a:r>
              <a:rPr lang="en-GB" b="0" baseline="0" dirty="0" err="1" smtClean="0"/>
              <a:t>rotoscoping</a:t>
            </a:r>
            <a:r>
              <a:rPr lang="en-GB" b="0" baseline="0" dirty="0" smtClean="0"/>
              <a:t>”, or what researchers call “video segmentation”.</a:t>
            </a:r>
          </a:p>
          <a:p>
            <a:r>
              <a:rPr lang="en-GB" b="0" baseline="0" dirty="0" smtClean="0"/>
              <a:t>The goal is again to separate a video into foreground and background layers, but the approach is different: each individual layer is typically traced by hand.</a:t>
            </a:r>
          </a:p>
          <a:p>
            <a:r>
              <a:rPr lang="en-GB" b="0" baseline="0" dirty="0" smtClean="0"/>
              <a:t>To save time, this is usually only done in a few </a:t>
            </a:r>
            <a:r>
              <a:rPr lang="en-GB" b="0" baseline="0" dirty="0" err="1" smtClean="0"/>
              <a:t>keyframes</a:t>
            </a:r>
            <a:r>
              <a:rPr lang="en-GB" b="0" baseline="0" dirty="0" smtClean="0"/>
              <a:t>, and the masks are then interpolated between the </a:t>
            </a:r>
            <a:r>
              <a:rPr lang="en-GB" b="0" baseline="0" dirty="0" err="1" smtClean="0"/>
              <a:t>keyframes</a:t>
            </a:r>
            <a:r>
              <a:rPr lang="en-GB" b="0" baseline="0" dirty="0" smtClean="0"/>
              <a:t>.</a:t>
            </a:r>
          </a:p>
          <a:p>
            <a:r>
              <a:rPr lang="en-GB" b="0" baseline="0" dirty="0" smtClean="0"/>
              <a:t>If the result is not satisfactory, additional </a:t>
            </a:r>
            <a:r>
              <a:rPr lang="en-GB" b="0" baseline="0" dirty="0" err="1" smtClean="0"/>
              <a:t>keyframes</a:t>
            </a:r>
            <a:r>
              <a:rPr lang="en-GB" b="0" baseline="0" dirty="0" smtClean="0"/>
              <a:t> can be traced, and the interpolation refined.</a:t>
            </a:r>
          </a:p>
          <a:p>
            <a:endParaRPr lang="en-GB" b="0" baseline="0" dirty="0" smtClean="0"/>
          </a:p>
          <a:p>
            <a:r>
              <a:rPr lang="en-GB" b="0" baseline="0" dirty="0" smtClean="0"/>
              <a:t>The example shown here is even more challenging, as the camera performs a focus pull that affects different scene layers differently.</a:t>
            </a:r>
          </a:p>
          <a:p>
            <a:r>
              <a:rPr lang="en-GB" b="0" baseline="0" dirty="0" smtClean="0"/>
              <a:t>This means that the man and the woman are never both in focus at the same time, which also needs to be reflected in the alpha mattes.</a:t>
            </a:r>
          </a:p>
          <a:p>
            <a:endParaRPr lang="en-GB"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t>Source:</a:t>
            </a:r>
            <a:r>
              <a:rPr lang="en-GB" b="0" dirty="0" smtClean="0"/>
              <a:t/>
            </a:r>
            <a:br>
              <a:rPr lang="en-GB" b="0" dirty="0" smtClean="0"/>
            </a:br>
            <a:r>
              <a:rPr lang="en-GB" b="0" dirty="0" smtClean="0"/>
              <a:t>“</a:t>
            </a:r>
            <a:r>
              <a:rPr lang="en-GB" sz="1100" b="0" i="0" kern="1200" dirty="0" err="1" smtClean="0">
                <a:solidFill>
                  <a:schemeClr val="tx1"/>
                </a:solidFill>
                <a:effectLst/>
                <a:latin typeface="Arial" charset="0"/>
                <a:ea typeface="+mn-ea"/>
                <a:cs typeface="+mn-cs"/>
              </a:rPr>
              <a:t>Rotoscoping</a:t>
            </a:r>
            <a:r>
              <a:rPr lang="en-GB" sz="1100" b="0" i="0" kern="1200" dirty="0" smtClean="0">
                <a:solidFill>
                  <a:schemeClr val="tx1"/>
                </a:solidFill>
                <a:effectLst/>
                <a:latin typeface="Arial" charset="0"/>
                <a:ea typeface="+mn-ea"/>
                <a:cs typeface="+mn-cs"/>
              </a:rPr>
              <a:t> breakdown” by </a:t>
            </a:r>
            <a:r>
              <a:rPr lang="en-GB" sz="1100" b="0" i="0" kern="1200" dirty="0" err="1" smtClean="0">
                <a:solidFill>
                  <a:schemeClr val="tx1"/>
                </a:solidFill>
                <a:effectLst/>
                <a:latin typeface="Arial" charset="0"/>
                <a:ea typeface="+mn-ea"/>
                <a:cs typeface="+mn-cs"/>
              </a:rPr>
              <a:t>Elyarch</a:t>
            </a:r>
            <a:endParaRPr lang="en-GB" sz="1100" b="0" i="0" kern="1200" dirty="0" smtClean="0">
              <a:solidFill>
                <a:schemeClr val="tx1"/>
              </a:solidFill>
              <a:effectLst/>
              <a:latin typeface="Arial" charset="0"/>
              <a:ea typeface="+mn-ea"/>
              <a:cs typeface="+mn-cs"/>
            </a:endParaRPr>
          </a:p>
          <a:p>
            <a:r>
              <a:rPr lang="en-GB" sz="1100" dirty="0" smtClean="0">
                <a:hlinkClick r:id="rId3"/>
              </a:rPr>
              <a:t>https://vimeo.com/132583941</a:t>
            </a:r>
            <a:endParaRPr lang="en-GB" sz="1100" dirty="0" smtClean="0"/>
          </a:p>
        </p:txBody>
      </p:sp>
      <p:sp>
        <p:nvSpPr>
          <p:cNvPr id="4" name="Slide Number Placeholder 3"/>
          <p:cNvSpPr>
            <a:spLocks noGrp="1"/>
          </p:cNvSpPr>
          <p:nvPr>
            <p:ph type="sldNum" sz="quarter" idx="10"/>
          </p:nvPr>
        </p:nvSpPr>
        <p:spPr/>
        <p:txBody>
          <a:bodyPr/>
          <a:lstStyle/>
          <a:p>
            <a:fld id="{C42B9359-5A6E-43C5-B0E9-AECECDF0A1E9}" type="slidenum">
              <a:rPr lang="en-US" smtClean="0"/>
              <a:pPr/>
              <a:t>25</a:t>
            </a:fld>
            <a:endParaRPr lang="en-US"/>
          </a:p>
        </p:txBody>
      </p:sp>
    </p:spTree>
    <p:extLst>
      <p:ext uri="{BB962C8B-B14F-4D97-AF65-F5344CB8AC3E}">
        <p14:creationId xmlns:p14="http://schemas.microsoft.com/office/powerpoint/2010/main" val="356778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 last family of techniques that I would like to mention</a:t>
            </a:r>
            <a:r>
              <a:rPr lang="en-GB" b="0" baseline="0" dirty="0" smtClean="0"/>
              <a:t> is colour grading, which is essentially artistic colour correction.</a:t>
            </a:r>
          </a:p>
          <a:p>
            <a:r>
              <a:rPr lang="en-GB" b="0" baseline="0" dirty="0" smtClean="0"/>
              <a:t>As you can see in these examples, a skilled colourist can significantly change the mood of a video, and even the time of day, as shown in this example (and also in the 2015 movie “Mad Max: Fury Road”).</a:t>
            </a:r>
          </a:p>
          <a:p>
            <a:endParaRPr lang="en-GB" b="0" baseline="0" dirty="0" smtClean="0"/>
          </a:p>
          <a:p>
            <a:r>
              <a:rPr lang="en-GB" b="0" baseline="0" dirty="0" smtClean="0"/>
              <a:t>These last few techniques can produce amazing results when used by professionals, but they often require significant manual input from a skilled artist.</a:t>
            </a:r>
          </a:p>
          <a:p>
            <a:r>
              <a:rPr lang="en-GB" b="0" baseline="0" dirty="0" smtClean="0"/>
              <a:t>This means that they are not currently usable by consumers, who would no doubt love to benefit from them.</a:t>
            </a:r>
          </a:p>
          <a:p>
            <a:endParaRPr lang="en-GB" dirty="0" smtClean="0"/>
          </a:p>
          <a:p>
            <a:r>
              <a:rPr lang="en-GB" b="1" dirty="0" smtClean="0"/>
              <a:t>Source:</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smtClean="0"/>
              <a:t>Chris</a:t>
            </a:r>
            <a:r>
              <a:rPr lang="en-GB" b="0" baseline="0" dirty="0" smtClean="0"/>
              <a:t> Hall – </a:t>
            </a:r>
            <a:r>
              <a:rPr lang="en-US" sz="1100" b="0" i="0" kern="1200" dirty="0" smtClean="0">
                <a:solidFill>
                  <a:schemeClr val="tx1"/>
                </a:solidFill>
                <a:effectLst/>
                <a:latin typeface="Arial" charset="0"/>
                <a:ea typeface="+mn-ea"/>
                <a:cs typeface="+mn-cs"/>
              </a:rPr>
              <a:t>Chris Hall Color Demo Reel 2014</a:t>
            </a:r>
          </a:p>
          <a:p>
            <a:r>
              <a:rPr lang="en-GB" sz="1100" dirty="0" smtClean="0">
                <a:hlinkClick r:id="rId3"/>
              </a:rPr>
              <a:t>https://vimeo.com/88300860</a:t>
            </a:r>
            <a:endParaRPr lang="de-DE" sz="11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26</a:t>
            </a:fld>
            <a:endParaRPr lang="en-US"/>
          </a:p>
        </p:txBody>
      </p:sp>
    </p:spTree>
    <p:extLst>
      <p:ext uri="{BB962C8B-B14F-4D97-AF65-F5344CB8AC3E}">
        <p14:creationId xmlns:p14="http://schemas.microsoft.com/office/powerpoint/2010/main" val="686266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dirty="0" smtClean="0">
                <a:solidFill>
                  <a:schemeClr val="tx1"/>
                </a:solidFill>
                <a:latin typeface="Arial" charset="0"/>
                <a:ea typeface="+mn-ea"/>
                <a:cs typeface="+mn-cs"/>
              </a:rPr>
              <a:t>One example of a technique that currently cannot be found in existing video editing tools is video retargeting.</a:t>
            </a:r>
          </a:p>
          <a:p>
            <a:r>
              <a:rPr lang="en-GB" sz="1100" b="0" i="0" u="none" strike="noStrike" kern="1200" baseline="0" dirty="0" smtClean="0">
                <a:solidFill>
                  <a:schemeClr val="tx1"/>
                </a:solidFill>
                <a:latin typeface="Arial" charset="0"/>
                <a:ea typeface="+mn-ea"/>
                <a:cs typeface="+mn-cs"/>
              </a:rPr>
              <a:t>It is concerned with the adjustment of video content to different display sizes without losing important visual content.</a:t>
            </a:r>
          </a:p>
          <a:p>
            <a:r>
              <a:rPr lang="en-GB" sz="1100" b="0" i="0" u="none" strike="noStrike" kern="1200" baseline="0" dirty="0" smtClean="0">
                <a:solidFill>
                  <a:schemeClr val="tx1"/>
                </a:solidFill>
                <a:latin typeface="Arial" charset="0"/>
                <a:ea typeface="+mn-ea"/>
                <a:cs typeface="+mn-cs"/>
              </a:rPr>
              <a:t>Showing wide-screen videos on devices with a different aspect ratio either leads to letterboxing, so wasting screen real estate, or cropping the video, which may crop important parts of the video.</a:t>
            </a:r>
          </a:p>
          <a:p>
            <a:r>
              <a:rPr lang="en-GB" sz="1100" b="0" i="0" u="none" strike="noStrike" kern="1200" baseline="0" dirty="0" smtClean="0">
                <a:solidFill>
                  <a:schemeClr val="tx1"/>
                </a:solidFill>
                <a:latin typeface="Arial" charset="0"/>
                <a:ea typeface="+mn-ea"/>
                <a:cs typeface="+mn-cs"/>
              </a:rPr>
              <a:t>Techniques such as this work by </a:t>
            </a:r>
            <a:r>
              <a:rPr lang="en-GB" sz="1100" b="0" i="0" u="none" strike="noStrike" kern="1200" baseline="0" dirty="0" err="1" smtClean="0">
                <a:solidFill>
                  <a:schemeClr val="tx1"/>
                </a:solidFill>
                <a:latin typeface="Arial" charset="0"/>
                <a:ea typeface="+mn-ea"/>
                <a:cs typeface="+mn-cs"/>
              </a:rPr>
              <a:t>Krähenbühl</a:t>
            </a:r>
            <a:r>
              <a:rPr lang="en-GB" sz="1100" b="0" i="0" u="none" strike="noStrike" kern="1200" baseline="0" dirty="0" smtClean="0">
                <a:solidFill>
                  <a:schemeClr val="tx1"/>
                </a:solidFill>
                <a:latin typeface="Arial" charset="0"/>
                <a:ea typeface="+mn-ea"/>
                <a:cs typeface="+mn-cs"/>
              </a:rPr>
              <a:t> et al., optimise an image-based warp to preserve salient objects as much as possible while squashing visually unimportant background regions.</a:t>
            </a:r>
          </a:p>
          <a:p>
            <a:endParaRPr lang="en-GB" sz="1100" b="1" i="0" u="none" strike="noStrike" kern="1200" baseline="0" dirty="0" smtClean="0">
              <a:solidFill>
                <a:schemeClr val="tx1"/>
              </a:solidFill>
              <a:latin typeface="Arial" charset="0"/>
              <a:ea typeface="+mn-ea"/>
              <a:cs typeface="+mn-cs"/>
            </a:endParaRPr>
          </a:p>
          <a:p>
            <a:r>
              <a:rPr lang="en-GB" sz="1100" b="1" i="0" u="none" strike="noStrike" kern="1200" baseline="0" dirty="0" smtClean="0">
                <a:solidFill>
                  <a:schemeClr val="tx1"/>
                </a:solidFill>
                <a:latin typeface="Arial" charset="0"/>
                <a:ea typeface="+mn-ea"/>
                <a:cs typeface="+mn-cs"/>
              </a:rPr>
              <a:t>Source:</a:t>
            </a:r>
          </a:p>
          <a:p>
            <a:r>
              <a:rPr lang="en-GB" sz="1100" kern="1200" dirty="0" smtClean="0">
                <a:solidFill>
                  <a:schemeClr val="tx1"/>
                </a:solidFill>
                <a:latin typeface="Arial" charset="0"/>
                <a:ea typeface="+mn-ea"/>
                <a:cs typeface="+mn-cs"/>
              </a:rPr>
              <a:t>Philipp </a:t>
            </a:r>
            <a:r>
              <a:rPr lang="en-GB" sz="1100" kern="1200" dirty="0" err="1" smtClean="0">
                <a:solidFill>
                  <a:schemeClr val="tx1"/>
                </a:solidFill>
                <a:latin typeface="Arial" charset="0"/>
                <a:ea typeface="+mn-ea"/>
                <a:cs typeface="+mn-cs"/>
              </a:rPr>
              <a:t>Krähenbühl</a:t>
            </a:r>
            <a:r>
              <a:rPr lang="en-GB" sz="1100" kern="1200" dirty="0" smtClean="0">
                <a:solidFill>
                  <a:schemeClr val="tx1"/>
                </a:solidFill>
                <a:latin typeface="Arial" charset="0"/>
                <a:ea typeface="+mn-ea"/>
                <a:cs typeface="+mn-cs"/>
              </a:rPr>
              <a:t>, Manuel Lang, Alexander </a:t>
            </a:r>
            <a:r>
              <a:rPr lang="en-GB" sz="1100" kern="1200" dirty="0" err="1" smtClean="0">
                <a:solidFill>
                  <a:schemeClr val="tx1"/>
                </a:solidFill>
                <a:latin typeface="Arial" charset="0"/>
                <a:ea typeface="+mn-ea"/>
                <a:cs typeface="+mn-cs"/>
              </a:rPr>
              <a:t>Hornung</a:t>
            </a:r>
            <a:r>
              <a:rPr lang="en-GB" sz="1100" kern="1200" dirty="0" smtClean="0">
                <a:solidFill>
                  <a:schemeClr val="tx1"/>
                </a:solidFill>
                <a:latin typeface="Arial" charset="0"/>
                <a:ea typeface="+mn-ea"/>
                <a:cs typeface="+mn-cs"/>
              </a:rPr>
              <a:t> and Markus Gross</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A System for </a:t>
            </a:r>
            <a:r>
              <a:rPr lang="en-GB" sz="1100" kern="1200" dirty="0" smtClean="0">
                <a:solidFill>
                  <a:schemeClr val="tx1"/>
                </a:solidFill>
                <a:effectLst/>
                <a:latin typeface="Arial" charset="0"/>
                <a:ea typeface="+mn-ea"/>
                <a:cs typeface="+mn-cs"/>
              </a:rPr>
              <a:t>Retargeting</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of</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Streaming</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Video</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a:t>
            </a:r>
            <a:r>
              <a:rPr lang="en-GB" sz="1100" i="1" kern="1200" dirty="0" smtClean="0">
                <a:solidFill>
                  <a:schemeClr val="tx1"/>
                </a:solidFill>
                <a:effectLst/>
                <a:latin typeface="Arial" charset="0"/>
                <a:ea typeface="+mn-ea"/>
                <a:cs typeface="+mn-cs"/>
              </a:rPr>
              <a:t>of</a:t>
            </a:r>
            <a:r>
              <a:rPr lang="en-GB" sz="1100" i="1" kern="1200" dirty="0" smtClean="0">
                <a:solidFill>
                  <a:schemeClr val="tx1"/>
                </a:solidFill>
                <a:latin typeface="Arial" charset="0"/>
                <a:ea typeface="+mn-ea"/>
                <a:cs typeface="+mn-cs"/>
              </a:rPr>
              <a:t> SIGGRAPH Asia), </a:t>
            </a:r>
            <a:r>
              <a:rPr lang="en-GB" sz="1100" b="1" kern="1200" dirty="0" smtClean="0">
                <a:solidFill>
                  <a:schemeClr val="tx1"/>
                </a:solidFill>
                <a:latin typeface="Arial" charset="0"/>
                <a:ea typeface="+mn-ea"/>
                <a:cs typeface="+mn-cs"/>
              </a:rPr>
              <a:t>2009</a:t>
            </a:r>
            <a:r>
              <a:rPr lang="en-GB" sz="1100" i="1" kern="1200" dirty="0" smtClean="0">
                <a:solidFill>
                  <a:schemeClr val="tx1"/>
                </a:solidFill>
                <a:latin typeface="Arial" charset="0"/>
                <a:ea typeface="+mn-ea"/>
                <a:cs typeface="+mn-cs"/>
              </a:rPr>
              <a:t>, 28</a:t>
            </a:r>
            <a:r>
              <a:rPr lang="en-GB" sz="1100" kern="1200" dirty="0" smtClean="0">
                <a:solidFill>
                  <a:schemeClr val="tx1"/>
                </a:solidFill>
                <a:latin typeface="Arial" charset="0"/>
                <a:ea typeface="+mn-ea"/>
                <a:cs typeface="+mn-cs"/>
              </a:rPr>
              <a:t>(5), 126:1–10</a:t>
            </a:r>
            <a:endParaRPr lang="en-GB" sz="1100" b="0" i="0" u="none" strike="noStrike" kern="1200" baseline="0" dirty="0" smtClean="0">
              <a:solidFill>
                <a:schemeClr val="tx1"/>
              </a:solidFill>
              <a:latin typeface="Arial" charset="0"/>
              <a:ea typeface="+mn-ea"/>
              <a:cs typeface="+mn-cs"/>
            </a:endParaRPr>
          </a:p>
          <a:p>
            <a:r>
              <a:rPr lang="en-US" sz="1100" dirty="0" smtClean="0">
                <a:latin typeface="Arial" charset="0"/>
                <a:hlinkClick r:id="rId3"/>
              </a:rPr>
              <a:t>http://dx.doi.org/</a:t>
            </a:r>
            <a:r>
              <a:rPr lang="en-GB" sz="1100" dirty="0" smtClean="0">
                <a:latin typeface="Arial" charset="0"/>
                <a:hlinkClick r:id="rId3"/>
              </a:rPr>
              <a:t>10.1145/1618452.1618472</a:t>
            </a:r>
            <a:endParaRPr lang="en-GB" sz="1100" dirty="0" smtClean="0">
              <a:latin typeface="Arial" charset="0"/>
            </a:endParaRPr>
          </a:p>
          <a:p>
            <a:r>
              <a:rPr lang="en-GB" sz="1100" dirty="0" smtClean="0">
                <a:latin typeface="Arial" charset="0"/>
                <a:hlinkClick r:id="rId4"/>
              </a:rPr>
              <a:t>http://www.disneyresearch.com/publication/video-retargeting/</a:t>
            </a:r>
            <a:endParaRPr lang="en-GB" sz="1100" dirty="0" smtClean="0">
              <a:latin typeface="Arial" charset="0"/>
            </a:endParaRPr>
          </a:p>
          <a:p>
            <a:endParaRPr lang="en-GB" sz="1100" b="0" i="0" u="none" strike="noStrike" kern="1200" baseline="0" dirty="0" smtClean="0">
              <a:solidFill>
                <a:schemeClr val="tx1"/>
              </a:solidFill>
              <a:latin typeface="Arial" charset="0"/>
              <a:ea typeface="+mn-ea"/>
              <a:cs typeface="+mn-cs"/>
            </a:endParaRPr>
          </a:p>
          <a:p>
            <a:r>
              <a:rPr lang="en-GB" sz="1100" b="1" i="0" u="none" strike="noStrike" kern="1200" baseline="0" dirty="0" smtClean="0">
                <a:solidFill>
                  <a:schemeClr val="tx1"/>
                </a:solidFill>
                <a:latin typeface="Arial" charset="0"/>
                <a:ea typeface="+mn-ea"/>
                <a:cs typeface="+mn-cs"/>
              </a:rPr>
              <a:t>Additional 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latin typeface="Arial" charset="0"/>
                <a:ea typeface="+mn-ea"/>
                <a:cs typeface="+mn-cs"/>
              </a:rPr>
              <a:t>Michael Rubinstein, Ariel Shamir and Shai </a:t>
            </a:r>
            <a:r>
              <a:rPr lang="en-GB" sz="1100" kern="1200" dirty="0" err="1" smtClean="0">
                <a:solidFill>
                  <a:schemeClr val="tx1"/>
                </a:solidFill>
                <a:latin typeface="Arial" charset="0"/>
                <a:ea typeface="+mn-ea"/>
                <a:cs typeface="+mn-cs"/>
              </a:rPr>
              <a:t>Avidan</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kern="1200" dirty="0" smtClean="0">
                <a:solidFill>
                  <a:schemeClr val="tx1"/>
                </a:solidFill>
                <a:effectLst/>
                <a:latin typeface="Arial" charset="0"/>
                <a:ea typeface="+mn-ea"/>
                <a:cs typeface="+mn-cs"/>
              </a:rPr>
              <a:t>Improved</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seam</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carving</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for</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video</a:t>
            </a:r>
            <a:r>
              <a:rPr lang="en-GB" sz="1100" kern="1200" dirty="0" smtClean="0">
                <a:solidFill>
                  <a:schemeClr val="tx1"/>
                </a:solidFill>
                <a:latin typeface="Arial" charset="0"/>
                <a:ea typeface="+mn-ea"/>
                <a:cs typeface="+mn-cs"/>
              </a:rPr>
              <a:t> </a:t>
            </a:r>
            <a:r>
              <a:rPr lang="en-GB" sz="1100" kern="1200" dirty="0" smtClean="0">
                <a:solidFill>
                  <a:schemeClr val="tx1"/>
                </a:solidFill>
                <a:effectLst/>
                <a:latin typeface="Arial" charset="0"/>
                <a:ea typeface="+mn-ea"/>
                <a:cs typeface="+mn-cs"/>
              </a:rPr>
              <a:t>retargeting</a:t>
            </a:r>
            <a:r>
              <a:rPr lang="en-GB" sz="1100" kern="1200" dirty="0" smtClean="0">
                <a:solidFill>
                  <a:schemeClr val="tx1"/>
                </a:solidFill>
                <a:latin typeface="Arial" charset="0"/>
                <a:ea typeface="+mn-ea"/>
                <a:cs typeface="+mn-cs"/>
              </a:rPr>
              <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ACM Transactions on Graphics (Proceedings of SIGGRAPH), </a:t>
            </a:r>
            <a:r>
              <a:rPr lang="en-GB" sz="1100" b="1" kern="1200" dirty="0" smtClean="0">
                <a:solidFill>
                  <a:schemeClr val="tx1"/>
                </a:solidFill>
                <a:latin typeface="Arial" charset="0"/>
                <a:ea typeface="+mn-ea"/>
                <a:cs typeface="+mn-cs"/>
              </a:rPr>
              <a:t>2008</a:t>
            </a:r>
            <a:r>
              <a:rPr lang="en-GB" sz="1100" i="1" kern="1200" dirty="0" smtClean="0">
                <a:solidFill>
                  <a:schemeClr val="tx1"/>
                </a:solidFill>
                <a:latin typeface="Arial" charset="0"/>
                <a:ea typeface="+mn-ea"/>
                <a:cs typeface="+mn-cs"/>
              </a:rPr>
              <a:t>, 27</a:t>
            </a:r>
            <a:r>
              <a:rPr lang="en-GB" sz="1100" kern="1200" dirty="0" smtClean="0">
                <a:solidFill>
                  <a:schemeClr val="tx1"/>
                </a:solidFill>
                <a:latin typeface="Arial" charset="0"/>
                <a:ea typeface="+mn-ea"/>
                <a:cs typeface="+mn-cs"/>
              </a:rPr>
              <a:t>(3), 16</a:t>
            </a:r>
          </a:p>
          <a:p>
            <a:pPr eaLnBrk="0" hangingPunct="0">
              <a:spcBef>
                <a:spcPct val="30000"/>
              </a:spcBef>
              <a:defRPr/>
            </a:pPr>
            <a:r>
              <a:rPr lang="en-GB" sz="1100" dirty="0" smtClean="0">
                <a:latin typeface="Arial" charset="0"/>
                <a:hlinkClick r:id="rId5"/>
              </a:rPr>
              <a:t>http://dx.doi.org/10.1145/1360612.1360615</a:t>
            </a:r>
            <a:endParaRPr lang="en-GB" sz="1100" dirty="0" smtClean="0">
              <a:latin typeface="Arial" charset="0"/>
            </a:endParaRPr>
          </a:p>
          <a:p>
            <a:endParaRPr lang="en-GB" sz="1100" b="0" i="0" u="none" strike="noStrike" kern="1200" baseline="0" dirty="0" smtClean="0">
              <a:solidFill>
                <a:schemeClr val="tx1"/>
              </a:solidFill>
              <a:latin typeface="Arial" charset="0"/>
              <a:ea typeface="+mn-ea"/>
              <a:cs typeface="+mn-cs"/>
            </a:endParaRPr>
          </a:p>
          <a:p>
            <a:r>
              <a:rPr lang="en-GB" sz="1100" kern="1200" dirty="0" smtClean="0">
                <a:solidFill>
                  <a:schemeClr val="tx1"/>
                </a:solidFill>
                <a:latin typeface="Arial" charset="0"/>
                <a:ea typeface="+mn-ea"/>
                <a:cs typeface="+mn-cs"/>
              </a:rPr>
              <a:t>Shih-</a:t>
            </a:r>
            <a:r>
              <a:rPr lang="en-GB" sz="1100" kern="1200" dirty="0" err="1" smtClean="0">
                <a:solidFill>
                  <a:schemeClr val="tx1"/>
                </a:solidFill>
                <a:latin typeface="Arial" charset="0"/>
                <a:ea typeface="+mn-ea"/>
                <a:cs typeface="+mn-cs"/>
              </a:rPr>
              <a:t>Syun</a:t>
            </a:r>
            <a:r>
              <a:rPr lang="en-GB" sz="1100" kern="1200" dirty="0" smtClean="0">
                <a:solidFill>
                  <a:schemeClr val="tx1"/>
                </a:solidFill>
                <a:latin typeface="Arial" charset="0"/>
                <a:ea typeface="+mn-ea"/>
                <a:cs typeface="+mn-cs"/>
              </a:rPr>
              <a:t> Lin, Chao-Hung Lin, I-Cheng </a:t>
            </a:r>
            <a:r>
              <a:rPr lang="en-GB" sz="1100" kern="1200" dirty="0" err="1" smtClean="0">
                <a:solidFill>
                  <a:schemeClr val="tx1"/>
                </a:solidFill>
                <a:latin typeface="Arial" charset="0"/>
                <a:ea typeface="+mn-ea"/>
                <a:cs typeface="+mn-cs"/>
              </a:rPr>
              <a:t>Yeh</a:t>
            </a:r>
            <a:r>
              <a:rPr lang="en-GB" sz="1100" kern="1200" dirty="0" smtClean="0">
                <a:solidFill>
                  <a:schemeClr val="tx1"/>
                </a:solidFill>
                <a:latin typeface="Arial" charset="0"/>
                <a:ea typeface="+mn-ea"/>
                <a:cs typeface="+mn-cs"/>
              </a:rPr>
              <a:t>, Shu-</a:t>
            </a:r>
            <a:r>
              <a:rPr lang="en-GB" sz="1100" kern="1200" dirty="0" err="1" smtClean="0">
                <a:solidFill>
                  <a:schemeClr val="tx1"/>
                </a:solidFill>
                <a:latin typeface="Arial" charset="0"/>
                <a:ea typeface="+mn-ea"/>
                <a:cs typeface="+mn-cs"/>
              </a:rPr>
              <a:t>Huai</a:t>
            </a:r>
            <a:r>
              <a:rPr lang="en-GB" sz="1100" kern="1200" dirty="0" smtClean="0">
                <a:solidFill>
                  <a:schemeClr val="tx1"/>
                </a:solidFill>
                <a:latin typeface="Arial" charset="0"/>
                <a:ea typeface="+mn-ea"/>
                <a:cs typeface="+mn-cs"/>
              </a:rPr>
              <a:t> Chang, </a:t>
            </a:r>
            <a:r>
              <a:rPr lang="en-GB" sz="1100" kern="1200" dirty="0" err="1" smtClean="0">
                <a:solidFill>
                  <a:schemeClr val="tx1"/>
                </a:solidFill>
                <a:latin typeface="Arial" charset="0"/>
                <a:ea typeface="+mn-ea"/>
                <a:cs typeface="+mn-cs"/>
              </a:rPr>
              <a:t>Chih-Kuo</a:t>
            </a:r>
            <a:r>
              <a:rPr lang="en-GB" sz="1100" kern="1200" dirty="0" smtClean="0">
                <a:solidFill>
                  <a:schemeClr val="tx1"/>
                </a:solidFill>
                <a:latin typeface="Arial" charset="0"/>
                <a:ea typeface="+mn-ea"/>
                <a:cs typeface="+mn-cs"/>
              </a:rPr>
              <a:t> </a:t>
            </a:r>
            <a:r>
              <a:rPr lang="en-GB" sz="1100" kern="1200" dirty="0" err="1" smtClean="0">
                <a:solidFill>
                  <a:schemeClr val="tx1"/>
                </a:solidFill>
                <a:latin typeface="Arial" charset="0"/>
                <a:ea typeface="+mn-ea"/>
                <a:cs typeface="+mn-cs"/>
              </a:rPr>
              <a:t>Yeh</a:t>
            </a:r>
            <a:r>
              <a:rPr lang="en-GB" sz="1100" kern="1200" dirty="0" smtClean="0">
                <a:solidFill>
                  <a:schemeClr val="tx1"/>
                </a:solidFill>
                <a:latin typeface="Arial" charset="0"/>
                <a:ea typeface="+mn-ea"/>
                <a:cs typeface="+mn-cs"/>
              </a:rPr>
              <a:t> and Tong-Yee Lee</a:t>
            </a:r>
            <a:br>
              <a:rPr lang="en-GB" sz="1100" kern="1200" dirty="0" smtClean="0">
                <a:solidFill>
                  <a:schemeClr val="tx1"/>
                </a:solidFill>
                <a:latin typeface="Arial" charset="0"/>
                <a:ea typeface="+mn-ea"/>
                <a:cs typeface="+mn-cs"/>
              </a:rPr>
            </a:br>
            <a:r>
              <a:rPr lang="en-GB" sz="1100" kern="1200" dirty="0" smtClean="0">
                <a:solidFill>
                  <a:schemeClr val="tx1"/>
                </a:solidFill>
                <a:latin typeface="Arial" charset="0"/>
                <a:ea typeface="+mn-ea"/>
                <a:cs typeface="+mn-cs"/>
              </a:rPr>
              <a:t>Content-Aware Video Retargeting Using Object-Preserving Warping</a:t>
            </a:r>
            <a:br>
              <a:rPr lang="en-GB" sz="1100" kern="1200" dirty="0" smtClean="0">
                <a:solidFill>
                  <a:schemeClr val="tx1"/>
                </a:solidFill>
                <a:latin typeface="Arial" charset="0"/>
                <a:ea typeface="+mn-ea"/>
                <a:cs typeface="+mn-cs"/>
              </a:rPr>
            </a:br>
            <a:r>
              <a:rPr lang="en-GB" sz="1100" i="1" kern="1200" dirty="0" smtClean="0">
                <a:solidFill>
                  <a:schemeClr val="tx1"/>
                </a:solidFill>
                <a:latin typeface="Arial" charset="0"/>
                <a:ea typeface="+mn-ea"/>
                <a:cs typeface="+mn-cs"/>
              </a:rPr>
              <a:t>IEEE Transactions on Visualization and Computer Graphics, </a:t>
            </a:r>
            <a:r>
              <a:rPr lang="en-GB" sz="1100" b="1" kern="1200" dirty="0" smtClean="0">
                <a:solidFill>
                  <a:schemeClr val="tx1"/>
                </a:solidFill>
                <a:latin typeface="Arial" charset="0"/>
                <a:ea typeface="+mn-ea"/>
                <a:cs typeface="+mn-cs"/>
              </a:rPr>
              <a:t>2013</a:t>
            </a:r>
            <a:r>
              <a:rPr lang="en-GB" sz="1100" i="1" kern="1200" dirty="0" smtClean="0">
                <a:solidFill>
                  <a:schemeClr val="tx1"/>
                </a:solidFill>
                <a:latin typeface="Arial" charset="0"/>
                <a:ea typeface="+mn-ea"/>
                <a:cs typeface="+mn-cs"/>
              </a:rPr>
              <a:t>, 19</a:t>
            </a:r>
            <a:r>
              <a:rPr lang="en-GB" sz="1100" kern="1200" dirty="0" smtClean="0">
                <a:solidFill>
                  <a:schemeClr val="tx1"/>
                </a:solidFill>
                <a:latin typeface="Arial" charset="0"/>
                <a:ea typeface="+mn-ea"/>
                <a:cs typeface="+mn-cs"/>
              </a:rPr>
              <a:t>(10), 1677–1686</a:t>
            </a:r>
          </a:p>
          <a:p>
            <a:r>
              <a:rPr lang="en-US" sz="1100" dirty="0" smtClean="0">
                <a:latin typeface="Arial" charset="0"/>
                <a:hlinkClick r:id="rId6"/>
              </a:rPr>
              <a:t>http://dx.doi.org/10.1109/TVCG.2013.75</a:t>
            </a:r>
            <a:endParaRPr lang="en-US" sz="1100" dirty="0" smtClean="0">
              <a:latin typeface="Arial" charset="0"/>
            </a:endParaRPr>
          </a:p>
        </p:txBody>
      </p:sp>
      <p:sp>
        <p:nvSpPr>
          <p:cNvPr id="4" name="Slide Number Placeholder 3"/>
          <p:cNvSpPr>
            <a:spLocks noGrp="1"/>
          </p:cNvSpPr>
          <p:nvPr>
            <p:ph type="sldNum" sz="quarter" idx="10"/>
          </p:nvPr>
        </p:nvSpPr>
        <p:spPr/>
        <p:txBody>
          <a:bodyPr/>
          <a:lstStyle/>
          <a:p>
            <a:fld id="{C42B9359-5A6E-43C5-B0E9-AECECDF0A1E9}" type="slidenum">
              <a:rPr lang="en-US" smtClean="0"/>
              <a:pPr/>
              <a:t>27</a:t>
            </a:fld>
            <a:endParaRPr lang="en-US"/>
          </a:p>
        </p:txBody>
      </p:sp>
    </p:spTree>
    <p:extLst>
      <p:ext uri="{BB962C8B-B14F-4D97-AF65-F5344CB8AC3E}">
        <p14:creationId xmlns:p14="http://schemas.microsoft.com/office/powerpoint/2010/main" val="3651780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b="0" dirty="0" smtClean="0"/>
              <a:t>There are some tasks that none of the existing tools can perform out of the box, such as </a:t>
            </a:r>
            <a:r>
              <a:rPr lang="en-GB" b="0" baseline="0" dirty="0" smtClean="0"/>
              <a:t>this vision of content-aware video editing shown at Adobe’s MAX conference last year (2014).</a:t>
            </a:r>
          </a:p>
          <a:p>
            <a:pPr defTabSz="966612">
              <a:defRPr/>
            </a:pPr>
            <a:r>
              <a:rPr lang="en-GB" b="0" baseline="0" dirty="0" smtClean="0"/>
              <a:t>Here, a user rearranges a video by simply dragging the horses around.</a:t>
            </a:r>
          </a:p>
          <a:p>
            <a:pPr defTabSz="966612">
              <a:defRPr/>
            </a:pPr>
            <a:r>
              <a:rPr lang="en-GB" b="0" baseline="0" dirty="0" smtClean="0"/>
              <a:t>The building blocks of this vision are video segmentation and video inpainting, both of which are available in existing video tools, but we are still far from the robust and fast implementations required to pull off this sort of video editing automatically.</a:t>
            </a:r>
          </a:p>
          <a:p>
            <a:pPr defTabSz="966612">
              <a:defRPr/>
            </a:pPr>
            <a:r>
              <a:rPr lang="en-GB" b="0" baseline="0" dirty="0" smtClean="0"/>
              <a:t>This vision is a great example of the kind of editing tasks that User-Centric Computational Videography will enable in the future.</a:t>
            </a:r>
          </a:p>
          <a:p>
            <a:pPr defTabSz="966612">
              <a:defRPr/>
            </a:pPr>
            <a:endParaRPr lang="en-GB" b="0" baseline="0" dirty="0" smtClean="0"/>
          </a:p>
          <a:p>
            <a:r>
              <a:rPr lang="en-GB" b="1" baseline="0" dirty="0" smtClean="0"/>
              <a:t>Source:</a:t>
            </a:r>
          </a:p>
          <a:p>
            <a:r>
              <a:rPr lang="en-GB" sz="1100" dirty="0" smtClean="0">
                <a:hlinkClick r:id="rId3"/>
              </a:rPr>
              <a:t>http://max.adobe.com/sessions/max-online/</a:t>
            </a:r>
            <a:endParaRPr lang="en-GB" sz="1100" dirty="0" smtClean="0"/>
          </a:p>
          <a:p>
            <a:r>
              <a:rPr lang="en-GB" sz="1100" kern="1200" dirty="0" smtClean="0">
                <a:solidFill>
                  <a:schemeClr val="tx1"/>
                </a:solidFill>
                <a:latin typeface="Arial" charset="0"/>
                <a:ea typeface="+mn-ea"/>
                <a:cs typeface="+mn-cs"/>
              </a:rPr>
              <a:t>S</a:t>
            </a:r>
            <a:r>
              <a:rPr lang="en-GB" b="0" dirty="0" smtClean="0"/>
              <a:t>ession “The Future”, 00:16:08–00:16:15</a:t>
            </a:r>
            <a:endParaRPr lang="en-GB" b="0"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28</a:t>
            </a:fld>
            <a:endParaRPr lang="en-US"/>
          </a:p>
        </p:txBody>
      </p:sp>
    </p:spTree>
    <p:extLst>
      <p:ext uri="{BB962C8B-B14F-4D97-AF65-F5344CB8AC3E}">
        <p14:creationId xmlns:p14="http://schemas.microsoft.com/office/powerpoint/2010/main" val="499623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i="0" u="none" strike="noStrike" kern="1200" baseline="0" dirty="0" smtClean="0">
                <a:solidFill>
                  <a:schemeClr val="tx1"/>
                </a:solidFill>
                <a:latin typeface="Arial" charset="0"/>
                <a:ea typeface="+mn-ea"/>
                <a:cs typeface="+mn-cs"/>
              </a:rPr>
              <a:t>And with this, I would like to take any questions you might have, while </a:t>
            </a:r>
            <a:r>
              <a:rPr lang="en-GB" sz="1100" b="0" i="0" u="none" strike="noStrike" kern="1200" baseline="0" dirty="0" err="1" smtClean="0">
                <a:solidFill>
                  <a:schemeClr val="tx1"/>
                </a:solidFill>
                <a:latin typeface="Arial" charset="0"/>
                <a:ea typeface="+mn-ea"/>
                <a:cs typeface="+mn-cs"/>
              </a:rPr>
              <a:t>Jiamin</a:t>
            </a:r>
            <a:r>
              <a:rPr lang="en-GB" sz="1100" b="0" i="0" u="none" strike="noStrike" kern="1200" baseline="0" dirty="0" smtClean="0">
                <a:solidFill>
                  <a:schemeClr val="tx1"/>
                </a:solidFill>
                <a:latin typeface="Arial" charset="0"/>
                <a:ea typeface="+mn-ea"/>
                <a:cs typeface="+mn-cs"/>
              </a:rPr>
              <a:t> gets ready to talk about timeline editing.</a:t>
            </a:r>
          </a:p>
        </p:txBody>
      </p:sp>
      <p:sp>
        <p:nvSpPr>
          <p:cNvPr id="4" name="Slide Number Placeholder 3"/>
          <p:cNvSpPr>
            <a:spLocks noGrp="1"/>
          </p:cNvSpPr>
          <p:nvPr>
            <p:ph type="sldNum" sz="quarter" idx="10"/>
          </p:nvPr>
        </p:nvSpPr>
        <p:spPr/>
        <p:txBody>
          <a:bodyPr/>
          <a:lstStyle/>
          <a:p>
            <a:fld id="{C42B9359-5A6E-43C5-B0E9-AECECDF0A1E9}" type="slidenum">
              <a:rPr lang="en-US" smtClean="0"/>
              <a:pPr/>
              <a:t>29</a:t>
            </a:fld>
            <a:endParaRPr lang="en-US"/>
          </a:p>
        </p:txBody>
      </p:sp>
    </p:spTree>
    <p:extLst>
      <p:ext uri="{BB962C8B-B14F-4D97-AF65-F5344CB8AC3E}">
        <p14:creationId xmlns:p14="http://schemas.microsoft.com/office/powerpoint/2010/main" val="319999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 we understand by the</a:t>
            </a:r>
            <a:r>
              <a:rPr lang="en-GB" baseline="0" dirty="0" smtClean="0"/>
              <a:t> term “User-Centric Computational Videography”.</a:t>
            </a:r>
          </a:p>
          <a:p>
            <a:r>
              <a:rPr lang="en-GB" baseline="0" dirty="0" smtClean="0"/>
              <a:t>It covers all aspects of handling consumer videos, from their capture with handheld digital video cameras, over video editing and authoring, all the way to how to make large collections of videos easily </a:t>
            </a:r>
            <a:r>
              <a:rPr lang="en-GB" baseline="0" dirty="0" err="1" smtClean="0"/>
              <a:t>explorable</a:t>
            </a:r>
            <a:r>
              <a:rPr lang="en-GB" baseline="0" dirty="0" smtClean="0"/>
              <a:t>.</a:t>
            </a:r>
          </a:p>
          <a:p>
            <a:endParaRPr lang="en-GB" baseline="0" dirty="0" smtClean="0"/>
          </a:p>
          <a:p>
            <a:r>
              <a:rPr lang="en-GB" baseline="0" dirty="0" smtClean="0"/>
              <a:t>Users often have some high-level goals, such as creating a high-quality holiday video, but may lack the skill and time needed to achieve these goals manually with existing tools.</a:t>
            </a:r>
          </a:p>
          <a:p>
            <a:r>
              <a:rPr lang="en-GB" baseline="0" dirty="0" smtClean="0"/>
              <a:t>Casual users prefer techniques that produce good results as automatically as possible, so that they don’t need to provide large amounts of manual input.</a:t>
            </a:r>
          </a:p>
          <a:p>
            <a:r>
              <a:rPr lang="en-GB" baseline="0" dirty="0" smtClean="0"/>
              <a:t>Professional users, on the other hand, are more happy to provide input, which also often leads to better results than produced by automatic approaches.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This huge gap of skill and effort between casual and professional users means that techniques for casual users need to compensate for this lack of user input to achieve satisfactory results.</a:t>
            </a:r>
          </a:p>
          <a:p>
            <a:r>
              <a:rPr lang="en-GB" baseline="0" dirty="0" smtClean="0"/>
              <a:t>If the automatic approach fails, providing a small amount of user input may be all that is required to achieve the desired goal.</a:t>
            </a:r>
          </a:p>
          <a:p>
            <a:endParaRPr lang="en-GB" baseline="0" dirty="0" smtClean="0"/>
          </a:p>
          <a:p>
            <a:r>
              <a:rPr lang="en-GB" baseline="0" dirty="0" smtClean="0"/>
              <a:t>We want to help users accomplish their goals, which requires improvements in the quality and flexibility of video capturing and recording, video editing and authoring, and video viewing and exploration techniques.</a:t>
            </a:r>
            <a:endParaRPr lang="en-GB" b="1"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3</a:t>
            </a:fld>
            <a:endParaRPr lang="en-US"/>
          </a:p>
        </p:txBody>
      </p:sp>
    </p:spTree>
    <p:extLst>
      <p:ext uri="{BB962C8B-B14F-4D97-AF65-F5344CB8AC3E}">
        <p14:creationId xmlns:p14="http://schemas.microsoft.com/office/powerpoint/2010/main" val="148550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look at what users want in terms of each of these activities.</a:t>
            </a:r>
          </a:p>
          <a:p>
            <a:endParaRPr lang="en-GB" baseline="0" dirty="0" smtClean="0"/>
          </a:p>
          <a:p>
            <a:r>
              <a:rPr lang="en-GB" baseline="0" dirty="0" smtClean="0"/>
              <a:t>In terms of video capture, the most important task for software tools is to get the most out of the recorded footage, to stabilise shaky and wobbly videos, improve the framing of videos if possible, </a:t>
            </a:r>
            <a:r>
              <a:rPr lang="en-GB" baseline="0" dirty="0" err="1" smtClean="0"/>
              <a:t>denoise</a:t>
            </a:r>
            <a:r>
              <a:rPr lang="en-GB" baseline="0" dirty="0" smtClean="0"/>
              <a:t>, </a:t>
            </a:r>
            <a:r>
              <a:rPr lang="en-GB" baseline="0" dirty="0" err="1" smtClean="0"/>
              <a:t>deflicker</a:t>
            </a:r>
            <a:r>
              <a:rPr lang="en-GB" baseline="0" dirty="0" smtClean="0"/>
              <a:t> and </a:t>
            </a:r>
            <a:r>
              <a:rPr lang="en-GB" baseline="0" dirty="0" err="1" smtClean="0"/>
              <a:t>deblur</a:t>
            </a:r>
            <a:r>
              <a:rPr lang="en-GB" baseline="0" dirty="0" smtClean="0"/>
              <a:t> them, and perhaps reconstruct high-dynamic-range video, or fix the captured colours.</a:t>
            </a:r>
          </a:p>
          <a:p>
            <a:r>
              <a:rPr lang="en-GB" baseline="0" dirty="0" smtClean="0"/>
              <a:t>In our course, we consider these things as necessary </a:t>
            </a:r>
            <a:r>
              <a:rPr lang="en-GB" baseline="0" dirty="0" err="1" smtClean="0"/>
              <a:t>preprocessing</a:t>
            </a:r>
            <a:r>
              <a:rPr lang="en-GB" baseline="0" dirty="0" smtClean="0"/>
              <a:t> tasks. This means we will only cover them briefly to provide some background, and we will mostly focus on the other two areas.</a:t>
            </a:r>
          </a:p>
          <a:p>
            <a:endParaRPr lang="en-GB" baseline="0" dirty="0" smtClean="0"/>
          </a:p>
          <a:p>
            <a:r>
              <a:rPr lang="en-GB" baseline="0" dirty="0" smtClean="0"/>
              <a:t>Video editing and authoring covers all aspects of creating a new video, usually by combing multiple video clips, photos and music.</a:t>
            </a:r>
          </a:p>
          <a:p>
            <a:r>
              <a:rPr lang="en-GB" baseline="0" dirty="0" smtClean="0"/>
              <a:t>The long-term goal of users is full flexibility in their edits: they want to edit objects directly by cutting and pasting them in a different place and perhaps time, and they want to change the look of videos by modifying the environments and lighting in existing videos.</a:t>
            </a:r>
          </a:p>
          <a:p>
            <a:endParaRPr lang="en-GB" baseline="0" dirty="0" smtClean="0"/>
          </a:p>
          <a:p>
            <a:r>
              <a:rPr lang="en-GB" baseline="0" dirty="0" smtClean="0"/>
              <a:t>Increasingly important becomes the task of how videos can be viewed and explored.</a:t>
            </a:r>
          </a:p>
          <a:p>
            <a:r>
              <a:rPr lang="en-GB" baseline="0" dirty="0" smtClean="0"/>
              <a:t>Online video communities comprise millions of videos, but the only way to search them is using textual keywords, instead of visualising the spatial or temporal overlaps between videos.</a:t>
            </a:r>
            <a:endParaRPr lang="en-GB" b="1"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4</a:t>
            </a:fld>
            <a:endParaRPr lang="en-US"/>
          </a:p>
        </p:txBody>
      </p:sp>
    </p:spTree>
    <p:extLst>
      <p:ext uri="{BB962C8B-B14F-4D97-AF65-F5344CB8AC3E}">
        <p14:creationId xmlns:p14="http://schemas.microsoft.com/office/powerpoint/2010/main" val="148550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dirty="0" smtClean="0"/>
              <a:t>So where</a:t>
            </a:r>
            <a:r>
              <a:rPr lang="en-GB" sz="1100" b="0" baseline="0" dirty="0" smtClean="0"/>
              <a:t> are we as a community relative to these goals?</a:t>
            </a:r>
          </a:p>
          <a:p>
            <a:endParaRPr lang="en-GB" sz="1100" b="0" baseline="0" dirty="0" smtClean="0"/>
          </a:p>
          <a:p>
            <a:r>
              <a:rPr lang="en-GB" sz="1100" b="0" baseline="0" dirty="0" smtClean="0"/>
              <a:t>Video capture has become more flexible as more robust video stabilisation techniques have found their way into consumer devices, and computational photography techniques for </a:t>
            </a:r>
            <a:r>
              <a:rPr lang="en-GB" sz="1100" b="0" baseline="0" dirty="0" err="1" smtClean="0"/>
              <a:t>denoising</a:t>
            </a:r>
            <a:r>
              <a:rPr lang="en-GB" sz="1100" b="0" baseline="0" dirty="0" smtClean="0"/>
              <a:t> and </a:t>
            </a:r>
            <a:r>
              <a:rPr lang="en-GB" sz="1100" b="0" baseline="0" dirty="0" err="1" smtClean="0"/>
              <a:t>deblurring</a:t>
            </a:r>
            <a:r>
              <a:rPr lang="en-GB" sz="1100" b="0" baseline="0" dirty="0" smtClean="0"/>
              <a:t> videos will probably soon follow them.</a:t>
            </a:r>
          </a:p>
          <a:p>
            <a:endParaRPr lang="en-GB" sz="1100" b="0" baseline="0" dirty="0" smtClean="0"/>
          </a:p>
          <a:p>
            <a:r>
              <a:rPr lang="en-GB" sz="1100" b="0" baseline="0" dirty="0" smtClean="0"/>
              <a:t>Video editing has benefited from improved and more robust correspondence techniques that are applied within and between videos, which allow the exploitation of </a:t>
            </a:r>
            <a:r>
              <a:rPr lang="en-GB" sz="1100" b="0" dirty="0" smtClean="0"/>
              <a:t>content relationships for </a:t>
            </a:r>
            <a:r>
              <a:rPr lang="en-US" sz="1100" dirty="0"/>
              <a:t>new empowering video experiences</a:t>
            </a:r>
            <a:r>
              <a:rPr lang="en-US" sz="1100" dirty="0" smtClean="0"/>
              <a:t>.</a:t>
            </a:r>
          </a:p>
          <a:p>
            <a:endParaRPr lang="en-US" sz="1100" dirty="0"/>
          </a:p>
          <a:p>
            <a:r>
              <a:rPr lang="en-US" sz="1100" dirty="0"/>
              <a:t>And video </a:t>
            </a:r>
            <a:r>
              <a:rPr lang="en-US" sz="1100" dirty="0" smtClean="0"/>
              <a:t>exploring stands </a:t>
            </a:r>
            <a:r>
              <a:rPr lang="en-US" sz="1100" dirty="0"/>
              <a:t>to be revolutionized by novel tools for interactive content exploration that are based on automatically structured media collections</a:t>
            </a:r>
            <a:r>
              <a:rPr lang="en-US" sz="1100" dirty="0" smtClean="0"/>
              <a:t>.</a:t>
            </a:r>
            <a:endParaRPr lang="en-GB" sz="1100"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5</a:t>
            </a:fld>
            <a:endParaRPr lang="en-US"/>
          </a:p>
        </p:txBody>
      </p:sp>
    </p:spTree>
    <p:extLst>
      <p:ext uri="{BB962C8B-B14F-4D97-AF65-F5344CB8AC3E}">
        <p14:creationId xmlns:p14="http://schemas.microsoft.com/office/powerpoint/2010/main" val="136976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In a nutshell, users</a:t>
            </a:r>
            <a:r>
              <a:rPr lang="en-GB" baseline="0" dirty="0" smtClean="0"/>
              <a:t> want video editing and processing tools that require minimal user interaction, produce high-quality results, are intuitive to use and fast.</a:t>
            </a:r>
          </a:p>
          <a:p>
            <a:r>
              <a:rPr lang="en-GB" baseline="0" dirty="0" smtClean="0"/>
              <a:t>Techniques that satisfy all of these goals will unlock video as a creative medium </a:t>
            </a:r>
            <a:r>
              <a:rPr lang="en-GB" b="1" baseline="0" dirty="0" smtClean="0"/>
              <a:t>for everyone</a:t>
            </a:r>
            <a:r>
              <a:rPr lang="en-GB" baseline="0" dirty="0" smtClean="0"/>
              <a:t>.</a:t>
            </a:r>
          </a:p>
          <a:p>
            <a:r>
              <a:rPr lang="en-GB" baseline="0" dirty="0" smtClean="0"/>
              <a:t>This is the central message of our course.</a:t>
            </a:r>
            <a:endParaRPr lang="en-GB" dirty="0"/>
          </a:p>
        </p:txBody>
      </p:sp>
      <p:sp>
        <p:nvSpPr>
          <p:cNvPr id="4" name="Foliennummernplatzhalter 3"/>
          <p:cNvSpPr>
            <a:spLocks noGrp="1"/>
          </p:cNvSpPr>
          <p:nvPr>
            <p:ph type="sldNum" sz="quarter" idx="10"/>
          </p:nvPr>
        </p:nvSpPr>
        <p:spPr/>
        <p:txBody>
          <a:bodyPr/>
          <a:lstStyle/>
          <a:p>
            <a:fld id="{C42B9359-5A6E-43C5-B0E9-AECECDF0A1E9}" type="slidenum">
              <a:rPr lang="en-US" smtClean="0"/>
              <a:pPr/>
              <a:t>6</a:t>
            </a:fld>
            <a:endParaRPr lang="en-US"/>
          </a:p>
        </p:txBody>
      </p:sp>
    </p:spTree>
    <p:extLst>
      <p:ext uri="{BB962C8B-B14F-4D97-AF65-F5344CB8AC3E}">
        <p14:creationId xmlns:p14="http://schemas.microsoft.com/office/powerpoint/2010/main" val="41701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Over the next 3 hours, we </a:t>
            </a:r>
            <a:r>
              <a:rPr lang="en-GB" dirty="0" smtClean="0"/>
              <a:t>are covering the following</a:t>
            </a:r>
            <a:r>
              <a:rPr lang="en-GB" baseline="0" dirty="0" smtClean="0"/>
              <a:t> topics.</a:t>
            </a:r>
          </a:p>
          <a:p>
            <a:r>
              <a:rPr lang="en-GB" baseline="0" dirty="0" smtClean="0"/>
              <a:t>We start with a look at existing state-of-the-art video editing tools, what functionality they provide and what is missing.</a:t>
            </a:r>
          </a:p>
          <a:p>
            <a:r>
              <a:rPr lang="en-GB" baseline="0" dirty="0" err="1" smtClean="0"/>
              <a:t>Jiamin</a:t>
            </a:r>
            <a:r>
              <a:rPr lang="en-GB" baseline="0" dirty="0" smtClean="0"/>
              <a:t> then dives into timeline editing, which is concerned with the temporal arrangement of videos, their synchronisation, alignment and summarisation.</a:t>
            </a:r>
          </a:p>
          <a:p>
            <a:r>
              <a:rPr lang="en-GB" baseline="0" dirty="0" smtClean="0"/>
              <a:t>After that, Christian </a:t>
            </a:r>
            <a:r>
              <a:rPr lang="en-GB" baseline="0" dirty="0" err="1" smtClean="0"/>
              <a:t>Theobalt</a:t>
            </a:r>
            <a:r>
              <a:rPr lang="en-GB" baseline="0" dirty="0" smtClean="0"/>
              <a:t> discusses model-based video editing techniques with lightweight and more involved models, that range from video cut-and-paste to inverse rendering for manipulation of 3D objects and environments.</a:t>
            </a:r>
          </a:p>
          <a:p>
            <a:r>
              <a:rPr lang="en-GB" baseline="0" dirty="0" smtClean="0"/>
              <a:t>We’ll then have a short break of 15 minutes, to get up and stretch a bit, before I continue with spatiotemporal video editing and processing. This part covers advanced video transitions, motion visualisation and magnification, </a:t>
            </a:r>
            <a:r>
              <a:rPr lang="en-GB" baseline="0" dirty="0" err="1" smtClean="0"/>
              <a:t>hyperlapses</a:t>
            </a:r>
            <a:r>
              <a:rPr lang="en-GB" baseline="0" dirty="0" smtClean="0"/>
              <a:t> and more.</a:t>
            </a:r>
          </a:p>
          <a:p>
            <a:r>
              <a:rPr lang="en-GB" baseline="0" dirty="0" smtClean="0"/>
              <a:t>Next, </a:t>
            </a:r>
            <a:r>
              <a:rPr lang="en-GB" baseline="0" dirty="0" err="1" smtClean="0"/>
              <a:t>Jiamin</a:t>
            </a:r>
            <a:r>
              <a:rPr lang="en-GB" baseline="0" dirty="0" smtClean="0"/>
              <a:t> will talk about motion editing in videos in the form of </a:t>
            </a:r>
            <a:r>
              <a:rPr lang="en-GB" baseline="0" dirty="0" err="1" smtClean="0"/>
              <a:t>cinemagraphs</a:t>
            </a:r>
            <a:r>
              <a:rPr lang="en-GB" baseline="0" dirty="0" smtClean="0"/>
              <a:t> and </a:t>
            </a:r>
            <a:r>
              <a:rPr lang="en-GB" baseline="0" dirty="0" err="1" smtClean="0"/>
              <a:t>cliplets</a:t>
            </a:r>
            <a:r>
              <a:rPr lang="en-GB" baseline="0" dirty="0" smtClean="0"/>
              <a:t>.</a:t>
            </a:r>
          </a:p>
          <a:p>
            <a:r>
              <a:rPr lang="en-GB" baseline="0" dirty="0" smtClean="0"/>
              <a:t>After that, James will give an overview of existing video exploration tools that allow for browsing videos or collections of videos by themselves, or within the context of other videos.</a:t>
            </a:r>
          </a:p>
          <a:p>
            <a:r>
              <a:rPr lang="en-GB" baseline="0" dirty="0" smtClean="0"/>
              <a:t>There will be time for some questions after each part, and also at the very end of the course.</a:t>
            </a:r>
            <a:endParaRPr lang="en-GB" b="0"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7</a:t>
            </a:fld>
            <a:endParaRPr lang="en-US"/>
          </a:p>
        </p:txBody>
      </p:sp>
    </p:spTree>
    <p:extLst>
      <p:ext uri="{BB962C8B-B14F-4D97-AF65-F5344CB8AC3E}">
        <p14:creationId xmlns:p14="http://schemas.microsoft.com/office/powerpoint/2010/main" val="319999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by looking into existing state-of-the-art video tools.</a:t>
            </a:r>
            <a:endParaRPr lang="en-GB" b="0"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8</a:t>
            </a:fld>
            <a:endParaRPr lang="en-US"/>
          </a:p>
        </p:txBody>
      </p:sp>
    </p:spTree>
    <p:extLst>
      <p:ext uri="{BB962C8B-B14F-4D97-AF65-F5344CB8AC3E}">
        <p14:creationId xmlns:p14="http://schemas.microsoft.com/office/powerpoint/2010/main" val="59994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in particular, I would like to start by first briefly looking into tools for creating videos, and</a:t>
            </a:r>
            <a:r>
              <a:rPr lang="en-GB" baseline="0" dirty="0" smtClean="0"/>
              <a:t> I will then focus the remainder of my time on common tools and techniques for video editing and processing.</a:t>
            </a:r>
            <a:endParaRPr lang="en-GB" dirty="0"/>
          </a:p>
        </p:txBody>
      </p:sp>
      <p:sp>
        <p:nvSpPr>
          <p:cNvPr id="4" name="Slide Number Placeholder 3"/>
          <p:cNvSpPr>
            <a:spLocks noGrp="1"/>
          </p:cNvSpPr>
          <p:nvPr>
            <p:ph type="sldNum" sz="quarter" idx="10"/>
          </p:nvPr>
        </p:nvSpPr>
        <p:spPr/>
        <p:txBody>
          <a:bodyPr/>
          <a:lstStyle/>
          <a:p>
            <a:fld id="{C42B9359-5A6E-43C5-B0E9-AECECDF0A1E9}" type="slidenum">
              <a:rPr lang="en-US" smtClean="0"/>
              <a:pPr/>
              <a:t>9</a:t>
            </a:fld>
            <a:endParaRPr lang="en-US"/>
          </a:p>
        </p:txBody>
      </p:sp>
    </p:spTree>
    <p:extLst>
      <p:ext uri="{BB962C8B-B14F-4D97-AF65-F5344CB8AC3E}">
        <p14:creationId xmlns:p14="http://schemas.microsoft.com/office/powerpoint/2010/main" val="54829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AutoShape 5"/>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6" name="AutoShape 6"/>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7"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14338" name="Rectangle 2"/>
          <p:cNvSpPr>
            <a:spLocks noGrp="1" noChangeArrowheads="1"/>
          </p:cNvSpPr>
          <p:nvPr>
            <p:ph type="ctrTitle"/>
          </p:nvPr>
        </p:nvSpPr>
        <p:spPr>
          <a:xfrm>
            <a:off x="914400" y="2130426"/>
            <a:ext cx="10363200" cy="1298575"/>
          </a:xfrm>
        </p:spPr>
        <p:txBody>
          <a:bodyPr/>
          <a:lstStyle>
            <a:lvl1pPr algn="ctr">
              <a:defRPr sz="4000" b="1"/>
            </a:lvl1pPr>
          </a:lstStyle>
          <a:p>
            <a:pPr lvl="0"/>
            <a:r>
              <a:rPr lang="en-US" noProof="0" dirty="0" smtClean="0"/>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dirty="0" smtClean="0"/>
              <a:t>Click to edit Master subtitle style</a:t>
            </a:r>
          </a:p>
        </p:txBody>
      </p:sp>
      <p:sp>
        <p:nvSpPr>
          <p:cNvPr id="8" name="Rectangle 7"/>
          <p:cNvSpPr/>
          <p:nvPr userDrawn="1"/>
        </p:nvSpPr>
        <p:spPr>
          <a:xfrm>
            <a:off x="0" y="0"/>
            <a:ext cx="12192000" cy="1889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426981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403372876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399720479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6" name="Slide Number Placeholder 5"/>
          <p:cNvSpPr>
            <a:spLocks noGrp="1"/>
          </p:cNvSpPr>
          <p:nvPr>
            <p:ph type="sldNum" sz="quarter" idx="12"/>
          </p:nvPr>
        </p:nvSpPr>
        <p:spPr/>
        <p:txBody>
          <a:bodyPr/>
          <a:lstStyle>
            <a:lvl1pPr>
              <a:defRPr/>
            </a:lvl1pPr>
          </a:lstStyle>
          <a:p>
            <a:fld id="{7486BC48-03A2-4DE0-A3A5-E170E1246E95}" type="slidenum">
              <a:rPr lang="en-US" altLang="en-US"/>
              <a:pPr/>
              <a:t>‹#›</a:t>
            </a:fld>
            <a:endParaRPr lang="en-US" altLang="en-US"/>
          </a:p>
        </p:txBody>
      </p:sp>
    </p:spTree>
    <p:extLst>
      <p:ext uri="{BB962C8B-B14F-4D97-AF65-F5344CB8AC3E}">
        <p14:creationId xmlns:p14="http://schemas.microsoft.com/office/powerpoint/2010/main" val="23667476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6" name="Slide Number Placeholder 5"/>
          <p:cNvSpPr>
            <a:spLocks noGrp="1"/>
          </p:cNvSpPr>
          <p:nvPr>
            <p:ph type="sldNum" sz="quarter" idx="12"/>
          </p:nvPr>
        </p:nvSpPr>
        <p:spPr/>
        <p:txBody>
          <a:bodyPr/>
          <a:lstStyle>
            <a:lvl1pPr>
              <a:defRPr/>
            </a:lvl1pPr>
          </a:lstStyle>
          <a:p>
            <a:fld id="{F7AF6367-EEC0-499C-B28C-82F15B3A5C9E}" type="slidenum">
              <a:rPr lang="en-US" altLang="en-US"/>
              <a:pPr/>
              <a:t>‹#›</a:t>
            </a:fld>
            <a:endParaRPr lang="en-US" altLang="en-US"/>
          </a:p>
        </p:txBody>
      </p:sp>
    </p:spTree>
    <p:extLst>
      <p:ext uri="{BB962C8B-B14F-4D97-AF65-F5344CB8AC3E}">
        <p14:creationId xmlns:p14="http://schemas.microsoft.com/office/powerpoint/2010/main" val="28392881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6" name="Slide Number Placeholder 5"/>
          <p:cNvSpPr>
            <a:spLocks noGrp="1"/>
          </p:cNvSpPr>
          <p:nvPr>
            <p:ph type="sldNum" sz="quarter" idx="12"/>
          </p:nvPr>
        </p:nvSpPr>
        <p:spPr/>
        <p:txBody>
          <a:bodyPr/>
          <a:lstStyle>
            <a:lvl1pPr>
              <a:defRPr/>
            </a:lvl1pPr>
          </a:lstStyle>
          <a:p>
            <a:fld id="{7D2110FF-D66E-42E5-8207-946BE9BE2FC6}" type="slidenum">
              <a:rPr lang="en-US" altLang="en-US"/>
              <a:pPr/>
              <a:t>‹#›</a:t>
            </a:fld>
            <a:endParaRPr lang="en-US" altLang="en-US"/>
          </a:p>
        </p:txBody>
      </p:sp>
    </p:spTree>
    <p:extLst>
      <p:ext uri="{BB962C8B-B14F-4D97-AF65-F5344CB8AC3E}">
        <p14:creationId xmlns:p14="http://schemas.microsoft.com/office/powerpoint/2010/main" val="11847842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7" name="Slide Number Placeholder 5"/>
          <p:cNvSpPr>
            <a:spLocks noGrp="1"/>
          </p:cNvSpPr>
          <p:nvPr>
            <p:ph type="sldNum" sz="quarter" idx="12"/>
          </p:nvPr>
        </p:nvSpPr>
        <p:spPr/>
        <p:txBody>
          <a:bodyPr/>
          <a:lstStyle>
            <a:lvl1pPr>
              <a:defRPr/>
            </a:lvl1pPr>
          </a:lstStyle>
          <a:p>
            <a:fld id="{8C8F5685-67D8-41A3-BD8C-3D632496B76F}" type="slidenum">
              <a:rPr lang="en-US" altLang="en-US"/>
              <a:pPr/>
              <a:t>‹#›</a:t>
            </a:fld>
            <a:endParaRPr lang="en-US" altLang="en-US"/>
          </a:p>
        </p:txBody>
      </p:sp>
    </p:spTree>
    <p:extLst>
      <p:ext uri="{BB962C8B-B14F-4D97-AF65-F5344CB8AC3E}">
        <p14:creationId xmlns:p14="http://schemas.microsoft.com/office/powerpoint/2010/main" val="34376227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9" name="Slide Number Placeholder 5"/>
          <p:cNvSpPr>
            <a:spLocks noGrp="1"/>
          </p:cNvSpPr>
          <p:nvPr>
            <p:ph type="sldNum" sz="quarter" idx="12"/>
          </p:nvPr>
        </p:nvSpPr>
        <p:spPr/>
        <p:txBody>
          <a:bodyPr/>
          <a:lstStyle>
            <a:lvl1pPr>
              <a:defRPr/>
            </a:lvl1pPr>
          </a:lstStyle>
          <a:p>
            <a:fld id="{5732DB4E-C6B1-429B-8CE6-64ACD18195E3}" type="slidenum">
              <a:rPr lang="en-US" altLang="en-US"/>
              <a:pPr/>
              <a:t>‹#›</a:t>
            </a:fld>
            <a:endParaRPr lang="en-US" altLang="en-US"/>
          </a:p>
        </p:txBody>
      </p:sp>
    </p:spTree>
    <p:extLst>
      <p:ext uri="{BB962C8B-B14F-4D97-AF65-F5344CB8AC3E}">
        <p14:creationId xmlns:p14="http://schemas.microsoft.com/office/powerpoint/2010/main" val="23324955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5" name="Slide Number Placeholder 5"/>
          <p:cNvSpPr>
            <a:spLocks noGrp="1"/>
          </p:cNvSpPr>
          <p:nvPr>
            <p:ph type="sldNum" sz="quarter" idx="12"/>
          </p:nvPr>
        </p:nvSpPr>
        <p:spPr/>
        <p:txBody>
          <a:bodyPr/>
          <a:lstStyle>
            <a:lvl1pPr>
              <a:defRPr/>
            </a:lvl1pPr>
          </a:lstStyle>
          <a:p>
            <a:fld id="{5EC048BC-37B3-46C5-8C85-6DD3B373ECA5}" type="slidenum">
              <a:rPr lang="en-US" altLang="en-US"/>
              <a:pPr/>
              <a:t>‹#›</a:t>
            </a:fld>
            <a:endParaRPr lang="en-US" altLang="en-US"/>
          </a:p>
        </p:txBody>
      </p:sp>
    </p:spTree>
    <p:extLst>
      <p:ext uri="{BB962C8B-B14F-4D97-AF65-F5344CB8AC3E}">
        <p14:creationId xmlns:p14="http://schemas.microsoft.com/office/powerpoint/2010/main" val="348969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4" name="Slide Number Placeholder 5"/>
          <p:cNvSpPr>
            <a:spLocks noGrp="1"/>
          </p:cNvSpPr>
          <p:nvPr>
            <p:ph type="sldNum" sz="quarter" idx="12"/>
          </p:nvPr>
        </p:nvSpPr>
        <p:spPr/>
        <p:txBody>
          <a:bodyPr/>
          <a:lstStyle>
            <a:lvl1pPr>
              <a:defRPr/>
            </a:lvl1pPr>
          </a:lstStyle>
          <a:p>
            <a:fld id="{528F73ED-8C62-4C8E-AF2B-2ACBB989E538}" type="slidenum">
              <a:rPr lang="en-US" altLang="en-US"/>
              <a:pPr/>
              <a:t>‹#›</a:t>
            </a:fld>
            <a:endParaRPr lang="en-US" altLang="en-US"/>
          </a:p>
        </p:txBody>
      </p:sp>
    </p:spTree>
    <p:extLst>
      <p:ext uri="{BB962C8B-B14F-4D97-AF65-F5344CB8AC3E}">
        <p14:creationId xmlns:p14="http://schemas.microsoft.com/office/powerpoint/2010/main" val="176022614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7" name="Slide Number Placeholder 5"/>
          <p:cNvSpPr>
            <a:spLocks noGrp="1"/>
          </p:cNvSpPr>
          <p:nvPr>
            <p:ph type="sldNum" sz="quarter" idx="12"/>
          </p:nvPr>
        </p:nvSpPr>
        <p:spPr/>
        <p:txBody>
          <a:bodyPr/>
          <a:lstStyle>
            <a:lvl1pPr>
              <a:defRPr/>
            </a:lvl1pPr>
          </a:lstStyle>
          <a:p>
            <a:fld id="{F568B776-1D79-478E-8257-897F7F38C41B}" type="slidenum">
              <a:rPr lang="en-US" altLang="en-US"/>
              <a:pPr/>
              <a:t>‹#›</a:t>
            </a:fld>
            <a:endParaRPr lang="en-US" altLang="en-US"/>
          </a:p>
        </p:txBody>
      </p:sp>
    </p:spTree>
    <p:extLst>
      <p:ext uri="{BB962C8B-B14F-4D97-AF65-F5344CB8AC3E}">
        <p14:creationId xmlns:p14="http://schemas.microsoft.com/office/powerpoint/2010/main" val="32187226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MPI Title Slide">
    <p:spTree>
      <p:nvGrpSpPr>
        <p:cNvPr id="1" name=""/>
        <p:cNvGrpSpPr/>
        <p:nvPr/>
      </p:nvGrpSpPr>
      <p:grpSpPr>
        <a:xfrm>
          <a:off x="0" y="0"/>
          <a:ext cx="0" cy="0"/>
          <a:chOff x="0" y="0"/>
          <a:chExt cx="0" cy="0"/>
        </a:xfrm>
      </p:grpSpPr>
      <p:sp>
        <p:nvSpPr>
          <p:cNvPr id="5" name="AutoShape 5"/>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6" name="AutoShape 6"/>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7"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pic>
        <p:nvPicPr>
          <p:cNvPr id="8" name="Picture 8" descr="minervampii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627" y="6093142"/>
            <a:ext cx="2980373" cy="72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ctrTitle"/>
          </p:nvPr>
        </p:nvSpPr>
        <p:spPr>
          <a:xfrm>
            <a:off x="914400" y="2130426"/>
            <a:ext cx="10363200" cy="1298575"/>
          </a:xfrm>
        </p:spPr>
        <p:txBody>
          <a:bodyPr/>
          <a:lstStyle>
            <a:lvl1pPr algn="ctr">
              <a:defRPr sz="4000" b="1"/>
            </a:lvl1pPr>
          </a:lstStyle>
          <a:p>
            <a:pPr lvl="0"/>
            <a:r>
              <a:rPr lang="en-US" noProof="0" dirty="0" smtClean="0"/>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dirty="0" smtClean="0"/>
              <a:t>Click to edit Master subtitle style</a:t>
            </a:r>
          </a:p>
        </p:txBody>
      </p:sp>
      <p:sp>
        <p:nvSpPr>
          <p:cNvPr id="9" name="Rectangle 8"/>
          <p:cNvSpPr/>
          <p:nvPr userDrawn="1"/>
        </p:nvSpPr>
        <p:spPr>
          <a:xfrm>
            <a:off x="0" y="0"/>
            <a:ext cx="12192000" cy="1889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641456"/>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7" name="Slide Number Placeholder 5"/>
          <p:cNvSpPr>
            <a:spLocks noGrp="1"/>
          </p:cNvSpPr>
          <p:nvPr>
            <p:ph type="sldNum" sz="quarter" idx="12"/>
          </p:nvPr>
        </p:nvSpPr>
        <p:spPr/>
        <p:txBody>
          <a:bodyPr/>
          <a:lstStyle>
            <a:lvl1pPr>
              <a:defRPr/>
            </a:lvl1pPr>
          </a:lstStyle>
          <a:p>
            <a:fld id="{DAC3C159-4408-4E5D-BFFD-07F914FA4429}" type="slidenum">
              <a:rPr lang="en-US" altLang="en-US"/>
              <a:pPr/>
              <a:t>‹#›</a:t>
            </a:fld>
            <a:endParaRPr lang="en-US" altLang="en-US"/>
          </a:p>
        </p:txBody>
      </p:sp>
    </p:spTree>
    <p:extLst>
      <p:ext uri="{BB962C8B-B14F-4D97-AF65-F5344CB8AC3E}">
        <p14:creationId xmlns:p14="http://schemas.microsoft.com/office/powerpoint/2010/main" val="1815008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6" name="Slide Number Placeholder 5"/>
          <p:cNvSpPr>
            <a:spLocks noGrp="1"/>
          </p:cNvSpPr>
          <p:nvPr>
            <p:ph type="sldNum" sz="quarter" idx="12"/>
          </p:nvPr>
        </p:nvSpPr>
        <p:spPr/>
        <p:txBody>
          <a:bodyPr/>
          <a:lstStyle>
            <a:lvl1pPr>
              <a:defRPr/>
            </a:lvl1pPr>
          </a:lstStyle>
          <a:p>
            <a:fld id="{A148D7CF-D22E-4B0B-B35C-C26CBC7F5BD6}" type="slidenum">
              <a:rPr lang="en-US" altLang="en-US"/>
              <a:pPr/>
              <a:t>‹#›</a:t>
            </a:fld>
            <a:endParaRPr lang="en-US" altLang="en-US"/>
          </a:p>
        </p:txBody>
      </p:sp>
    </p:spTree>
    <p:extLst>
      <p:ext uri="{BB962C8B-B14F-4D97-AF65-F5344CB8AC3E}">
        <p14:creationId xmlns:p14="http://schemas.microsoft.com/office/powerpoint/2010/main" val="27729171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2015-08-13</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Christian Richardt – User-Centric Computational Videography</a:t>
            </a:r>
            <a:endParaRPr lang="en-US"/>
          </a:p>
        </p:txBody>
      </p:sp>
      <p:sp>
        <p:nvSpPr>
          <p:cNvPr id="6" name="Slide Number Placeholder 5"/>
          <p:cNvSpPr>
            <a:spLocks noGrp="1"/>
          </p:cNvSpPr>
          <p:nvPr>
            <p:ph type="sldNum" sz="quarter" idx="12"/>
          </p:nvPr>
        </p:nvSpPr>
        <p:spPr/>
        <p:txBody>
          <a:bodyPr/>
          <a:lstStyle>
            <a:lvl1pPr>
              <a:defRPr/>
            </a:lvl1pPr>
          </a:lstStyle>
          <a:p>
            <a:fld id="{EA1F2372-636C-417C-ABAE-2B106C68C675}" type="slidenum">
              <a:rPr lang="en-US" altLang="en-US"/>
              <a:pPr/>
              <a:t>‹#›</a:t>
            </a:fld>
            <a:endParaRPr lang="en-US" altLang="en-US"/>
          </a:p>
        </p:txBody>
      </p:sp>
    </p:spTree>
    <p:extLst>
      <p:ext uri="{BB962C8B-B14F-4D97-AF65-F5344CB8AC3E}">
        <p14:creationId xmlns:p14="http://schemas.microsoft.com/office/powerpoint/2010/main" val="3255046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25000"/>
              </a:lnSpc>
              <a:defRPr sz="2800"/>
            </a:lvl1pPr>
            <a:lvl2pPr>
              <a:lnSpc>
                <a:spcPct val="125000"/>
              </a:lnSpc>
              <a:defRPr sz="2400"/>
            </a:lvl2pPr>
            <a:lvl3pPr>
              <a:lnSpc>
                <a:spcPct val="125000"/>
              </a:lnSpc>
              <a:defRPr sz="2000"/>
            </a:lvl3pPr>
            <a:lvl4pPr>
              <a:lnSpc>
                <a:spcPct val="125000"/>
              </a:lnSpc>
              <a:defRPr/>
            </a:lvl4pPr>
            <a:lvl5pPr>
              <a:lnSpc>
                <a:spcPct val="125000"/>
              </a:lnSpc>
              <a:defRPr/>
            </a:lvl5pPr>
          </a:lstStyle>
          <a:p>
            <a:pPr lvl="0"/>
            <a:r>
              <a:rPr lang="en-US" dirty="0" smtClean="0"/>
              <a:t>Click </a:t>
            </a:r>
            <a:r>
              <a:rPr lang="en-GB" noProof="0" dirty="0" smtClean="0"/>
              <a:t>to</a:t>
            </a:r>
            <a:r>
              <a:rPr lang="en-US" dirty="0" smtClean="0"/>
              <a:t>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9"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10"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1"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7977931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2000"/>
            </a:lvl3pPr>
            <a:lvl4pPr>
              <a:lnSpc>
                <a:spcPct val="100000"/>
              </a:lnSpc>
              <a:spcAft>
                <a:spcPts val="1200"/>
              </a:spcAft>
              <a:defRPr sz="2000"/>
            </a:lvl4pPr>
            <a:lvl5pPr>
              <a:lnSpc>
                <a:spcPct val="100000"/>
              </a:lnSpc>
              <a:spcAft>
                <a:spcPts val="1200"/>
              </a:spcAft>
              <a:defRPr sz="2000"/>
            </a:lvl5pPr>
          </a:lstStyle>
          <a:p>
            <a:pPr lvl="0"/>
            <a:r>
              <a:rPr lang="en-US" dirty="0" smtClean="0"/>
              <a:t>Click </a:t>
            </a:r>
            <a:r>
              <a:rPr lang="en-GB" noProof="0" dirty="0" smtClean="0"/>
              <a:t>to</a:t>
            </a:r>
            <a:r>
              <a:rPr lang="en-US" dirty="0" smtClean="0"/>
              <a:t>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83155276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8"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9"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218985146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4417" y="1196975"/>
            <a:ext cx="5384800" cy="5040313"/>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12417" y="1196975"/>
            <a:ext cx="5384800" cy="5040313"/>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92490272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1198800"/>
            <a:ext cx="5386917"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4" name="Content Placeholder 3"/>
          <p:cNvSpPr>
            <a:spLocks noGrp="1"/>
          </p:cNvSpPr>
          <p:nvPr>
            <p:ph sz="half" idx="2"/>
          </p:nvPr>
        </p:nvSpPr>
        <p:spPr>
          <a:xfrm>
            <a:off x="624417" y="1859321"/>
            <a:ext cx="5386917" cy="437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08183" y="1198800"/>
            <a:ext cx="5389033"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Content Placeholder 5"/>
          <p:cNvSpPr>
            <a:spLocks noGrp="1"/>
          </p:cNvSpPr>
          <p:nvPr>
            <p:ph sz="quarter" idx="4"/>
          </p:nvPr>
        </p:nvSpPr>
        <p:spPr>
          <a:xfrm>
            <a:off x="6208183" y="1859321"/>
            <a:ext cx="5389033" cy="437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11" name="Footer Placeholder 2"/>
          <p:cNvSpPr>
            <a:spLocks noGrp="1"/>
          </p:cNvSpPr>
          <p:nvPr>
            <p:ph type="ftr" sz="quarter" idx="11"/>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12" name="Slide Number Placeholder 3"/>
          <p:cNvSpPr>
            <a:spLocks noGrp="1"/>
          </p:cNvSpPr>
          <p:nvPr>
            <p:ph type="sldNum" sz="quarter" idx="12"/>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
        <p:nvSpPr>
          <p:cNvPr id="13" name="Title 1"/>
          <p:cNvSpPr>
            <a:spLocks noGrp="1"/>
          </p:cNvSpPr>
          <p:nvPr>
            <p:ph type="title"/>
          </p:nvPr>
        </p:nvSpPr>
        <p:spPr>
          <a:xfrm>
            <a:off x="624418" y="476251"/>
            <a:ext cx="8544983" cy="576263"/>
          </a:xfrm>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37400316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7"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8"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318796075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6"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7"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Tree>
    <p:extLst>
      <p:ext uri="{BB962C8B-B14F-4D97-AF65-F5344CB8AC3E}">
        <p14:creationId xmlns:p14="http://schemas.microsoft.com/office/powerpoint/2010/main" val="300838326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24418" y="476251"/>
            <a:ext cx="8544983" cy="576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noProof="0" dirty="0" smtClean="0"/>
              <a:t>Click to edit Master title style</a:t>
            </a:r>
          </a:p>
        </p:txBody>
      </p:sp>
      <p:sp>
        <p:nvSpPr>
          <p:cNvPr id="3075" name="Rectangle 3"/>
          <p:cNvSpPr>
            <a:spLocks noGrp="1" noChangeArrowheads="1"/>
          </p:cNvSpPr>
          <p:nvPr>
            <p:ph type="body" idx="1"/>
          </p:nvPr>
        </p:nvSpPr>
        <p:spPr bwMode="auto">
          <a:xfrm>
            <a:off x="624417" y="1196975"/>
            <a:ext cx="10972800" cy="5040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3078"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03215" y="230188"/>
            <a:ext cx="1563585" cy="4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9"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3080" name="AutoShape 8"/>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3081" name="AutoShape 9"/>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endParaRPr lang="en-US" sz="4000"/>
          </a:p>
        </p:txBody>
      </p:sp>
      <p:sp>
        <p:nvSpPr>
          <p:cNvPr id="2"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solidFill>
                <a:latin typeface="+mn-lt"/>
              </a:defRPr>
            </a:lvl1pPr>
          </a:lstStyle>
          <a:p>
            <a:r>
              <a:rPr lang="en-US" smtClean="0"/>
              <a:t>2015-08-13</a:t>
            </a:r>
            <a:endParaRPr lang="en-GB" dirty="0"/>
          </a:p>
        </p:txBody>
      </p:sp>
      <p:sp>
        <p:nvSpPr>
          <p:cNvPr id="3"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solidFill>
                <a:latin typeface="+mn-lt"/>
              </a:defRPr>
            </a:lvl1pPr>
          </a:lstStyle>
          <a:p>
            <a:r>
              <a:rPr lang="en-GB" smtClean="0"/>
              <a:t>Christian Richardt – User-Centric Computational Videography</a:t>
            </a:r>
            <a:endParaRPr lang="en-GB" dirty="0"/>
          </a:p>
        </p:txBody>
      </p:sp>
      <p:sp>
        <p:nvSpPr>
          <p:cNvPr id="4"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solidFill>
                <a:latin typeface="+mn-lt"/>
              </a:defRPr>
            </a:lvl1pPr>
          </a:lstStyle>
          <a:p>
            <a:fld id="{9B281B64-7B92-47B0-8A60-E22259C079AF}" type="slidenum">
              <a:rPr lang="en-GB" smtClean="0"/>
              <a:pPr/>
              <a:t>‹#›</a:t>
            </a:fld>
            <a:endParaRPr lang="en-GB" dirty="0"/>
          </a:p>
        </p:txBody>
      </p:sp>
      <p:sp>
        <p:nvSpPr>
          <p:cNvPr id="5" name="Rectangle 4"/>
          <p:cNvSpPr/>
          <p:nvPr userDrawn="1"/>
        </p:nvSpPr>
        <p:spPr>
          <a:xfrm>
            <a:off x="0" y="0"/>
            <a:ext cx="12192000" cy="1889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763000" y="230188"/>
            <a:ext cx="1533257" cy="432000"/>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4" r:id="rId2"/>
    <p:sldLayoutId id="2147483720" r:id="rId3"/>
    <p:sldLayoutId id="2147483733" r:id="rId4"/>
    <p:sldLayoutId id="2147483721" r:id="rId5"/>
    <p:sldLayoutId id="2147483722" r:id="rId6"/>
    <p:sldLayoutId id="2147483723" r:id="rId7"/>
    <p:sldLayoutId id="2147483724" r:id="rId8"/>
    <p:sldLayoutId id="2147483725" r:id="rId9"/>
    <p:sldLayoutId id="2147483726" r:id="rId10"/>
    <p:sldLayoutId id="2147483727" r:id="rId11"/>
  </p:sldLayoutIdLst>
  <p:transition>
    <p:fade/>
  </p:transition>
  <p:timing>
    <p:tnLst>
      <p:par>
        <p:cTn id="1" dur="indefinite" restart="never" nodeType="tmRoot"/>
      </p:par>
    </p:tnLst>
  </p:timing>
  <p:hf hdr="0"/>
  <p:txStyles>
    <p:titleStyle>
      <a:lvl1pPr algn="l" rtl="0" eaLnBrk="0" fontAlgn="base" hangingPunct="0">
        <a:spcBef>
          <a:spcPct val="0"/>
        </a:spcBef>
        <a:spcAft>
          <a:spcPct val="0"/>
        </a:spcAft>
        <a:defRPr sz="2800" b="1">
          <a:solidFill>
            <a:srgbClr val="003366"/>
          </a:solidFill>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p:titleStyle>
    <p:bodyStyle>
      <a:lvl1pPr marL="288000" indent="-288000" algn="l" rtl="0" eaLnBrk="0" fontAlgn="base" hangingPunct="0">
        <a:lnSpc>
          <a:spcPct val="125000"/>
        </a:lnSpc>
        <a:spcBef>
          <a:spcPts val="0"/>
        </a:spcBef>
        <a:spcAft>
          <a:spcPts val="600"/>
        </a:spcAft>
        <a:buClr>
          <a:srgbClr val="336699"/>
        </a:buClr>
        <a:buFont typeface="Wingdings" panose="05000000000000000000" pitchFamily="2" charset="2"/>
        <a:buChar char="§"/>
        <a:defRPr sz="2400">
          <a:solidFill>
            <a:schemeClr val="tx1"/>
          </a:solidFill>
          <a:latin typeface="+mn-lt"/>
          <a:ea typeface="+mn-ea"/>
          <a:cs typeface="+mn-cs"/>
        </a:defRPr>
      </a:lvl1pPr>
      <a:lvl2pPr marL="720000" indent="-288000" algn="l" rtl="0" eaLnBrk="0" fontAlgn="base" hangingPunct="0">
        <a:lnSpc>
          <a:spcPct val="125000"/>
        </a:lnSpc>
        <a:spcBef>
          <a:spcPts val="0"/>
        </a:spcBef>
        <a:spcAft>
          <a:spcPts val="600"/>
        </a:spcAft>
        <a:buClr>
          <a:srgbClr val="9AAED2"/>
        </a:buClr>
        <a:buFont typeface="Arial" panose="020B0604020202020204" pitchFamily="34" charset="0"/>
        <a:buChar char="–"/>
        <a:defRPr sz="2000">
          <a:solidFill>
            <a:schemeClr val="tx1"/>
          </a:solidFill>
          <a:latin typeface="+mn-lt"/>
        </a:defRPr>
      </a:lvl2pPr>
      <a:lvl3pPr marL="1143000" indent="-228600" algn="l" rtl="0" eaLnBrk="0" fontAlgn="base" hangingPunct="0">
        <a:lnSpc>
          <a:spcPct val="125000"/>
        </a:lnSpc>
        <a:spcBef>
          <a:spcPts val="0"/>
        </a:spcBef>
        <a:spcAft>
          <a:spcPts val="600"/>
        </a:spcAft>
        <a:buClr>
          <a:schemeClr val="bg2"/>
        </a:buClr>
        <a:buFont typeface="Wingdings" panose="05000000000000000000" pitchFamily="2" charset="2"/>
        <a:buChar char="§"/>
        <a:defRPr sz="1800">
          <a:solidFill>
            <a:schemeClr val="tx1"/>
          </a:solidFill>
          <a:latin typeface="+mn-lt"/>
        </a:defRPr>
      </a:lvl3pPr>
      <a:lvl4pPr marL="16002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4pPr>
      <a:lvl5pPr marL="20574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5pPr>
      <a:lvl6pPr marL="2514600" indent="-228600" algn="l" rtl="0" fontAlgn="base">
        <a:spcBef>
          <a:spcPct val="20000"/>
        </a:spcBef>
        <a:spcAft>
          <a:spcPct val="0"/>
        </a:spcAft>
        <a:buClr>
          <a:schemeClr val="bg2"/>
        </a:buClr>
        <a:buFont typeface="Arial" charset="0"/>
        <a:buChar char="»"/>
        <a:defRPr>
          <a:solidFill>
            <a:schemeClr val="tx1"/>
          </a:solidFill>
          <a:latin typeface="+mn-lt"/>
        </a:defRPr>
      </a:lvl6pPr>
      <a:lvl7pPr marL="2971800" indent="-228600" algn="l" rtl="0" fontAlgn="base">
        <a:spcBef>
          <a:spcPct val="20000"/>
        </a:spcBef>
        <a:spcAft>
          <a:spcPct val="0"/>
        </a:spcAft>
        <a:buClr>
          <a:schemeClr val="bg2"/>
        </a:buClr>
        <a:buFont typeface="Arial" charset="0"/>
        <a:buChar char="»"/>
        <a:defRPr>
          <a:solidFill>
            <a:schemeClr val="tx1"/>
          </a:solidFill>
          <a:latin typeface="+mn-lt"/>
        </a:defRPr>
      </a:lvl7pPr>
      <a:lvl8pPr marL="3429000" indent="-228600" algn="l" rtl="0" fontAlgn="base">
        <a:spcBef>
          <a:spcPct val="20000"/>
        </a:spcBef>
        <a:spcAft>
          <a:spcPct val="0"/>
        </a:spcAft>
        <a:buClr>
          <a:schemeClr val="bg2"/>
        </a:buClr>
        <a:buFont typeface="Arial" charset="0"/>
        <a:buChar char="»"/>
        <a:defRPr>
          <a:solidFill>
            <a:schemeClr val="tx1"/>
          </a:solidFill>
          <a:latin typeface="+mn-lt"/>
        </a:defRPr>
      </a:lvl8pPr>
      <a:lvl9pPr marL="3886200" indent="-228600" algn="l" rtl="0" fontAlgn="base">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C75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FFFFFF"/>
                </a:solidFill>
              </a:defRPr>
            </a:lvl1pPr>
          </a:lstStyle>
          <a:p>
            <a:pPr defTabSz="609585"/>
            <a:r>
              <a:rPr lang="en-US" altLang="en-US" smtClean="0">
                <a:ea typeface="ＭＳ Ｐゴシック" panose="020B0600070205080204" pitchFamily="34" charset="-128"/>
              </a:rPr>
              <a:t>2015-08-13</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rgbClr val="FFFFFF"/>
                </a:solidFill>
                <a:latin typeface="+mn-lt"/>
                <a:ea typeface="+mn-ea"/>
                <a:cs typeface="+mn-cs"/>
              </a:defRPr>
            </a:lvl1pPr>
          </a:lstStyle>
          <a:p>
            <a:pPr defTabSz="609585">
              <a:defRPr/>
            </a:pPr>
            <a:r>
              <a:rPr lang="en-US" smtClean="0"/>
              <a:t>Christian Richardt – User-Centric Computational Videography</a:t>
            </a: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96A6C1"/>
                </a:solidFill>
              </a:defRPr>
            </a:lvl1pPr>
          </a:lstStyle>
          <a:p>
            <a:pPr defTabSz="609585"/>
            <a:fld id="{89297792-C3CB-4D8B-86E7-07F9CAA76110}" type="slidenum">
              <a:rPr lang="en-US" altLang="en-US" smtClean="0">
                <a:ea typeface="ＭＳ Ｐゴシック" panose="020B0600070205080204" pitchFamily="34" charset="-128"/>
              </a:rPr>
              <a:pPr defTabSz="609585"/>
              <a:t>‹#›</a:t>
            </a:fld>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89081132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p:transition>
  <p:timing>
    <p:tnLst>
      <p:par>
        <p:cTn id="1" dur="indefinite" restart="never" nodeType="tmRoot"/>
      </p:par>
    </p:tnLst>
  </p:timing>
  <p:hf hdr="0"/>
  <p:txStyles>
    <p:titleStyle>
      <a:lvl1pPr algn="ctr" defTabSz="609585" rtl="0" eaLnBrk="0" fontAlgn="base" hangingPunct="0">
        <a:spcBef>
          <a:spcPct val="0"/>
        </a:spcBef>
        <a:spcAft>
          <a:spcPct val="0"/>
        </a:spcAft>
        <a:defRPr sz="5867" kern="1200">
          <a:solidFill>
            <a:schemeClr val="bg1"/>
          </a:solidFill>
          <a:latin typeface="+mj-lt"/>
          <a:ea typeface="ＭＳ Ｐゴシック" pitchFamily="-108" charset="-128"/>
          <a:cs typeface="ＭＳ Ｐゴシック" pitchFamily="-108" charset="-128"/>
        </a:defRPr>
      </a:lvl1pPr>
      <a:lvl2pPr algn="ctr" defTabSz="609585" rtl="0" eaLnBrk="0" fontAlgn="base" hangingPunct="0">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2pPr>
      <a:lvl3pPr algn="ctr" defTabSz="609585" rtl="0" eaLnBrk="0" fontAlgn="base" hangingPunct="0">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3pPr>
      <a:lvl4pPr algn="ctr" defTabSz="609585" rtl="0" eaLnBrk="0" fontAlgn="base" hangingPunct="0">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4pPr>
      <a:lvl5pPr algn="ctr" defTabSz="609585" rtl="0" eaLnBrk="0" fontAlgn="base" hangingPunct="0">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5pPr>
      <a:lvl6pPr marL="609585" algn="ctr" defTabSz="609585" rtl="0" eaLnBrk="1" fontAlgn="base" hangingPunct="1">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6pPr>
      <a:lvl7pPr marL="1219170" algn="ctr" defTabSz="609585" rtl="0" eaLnBrk="1" fontAlgn="base" hangingPunct="1">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7pPr>
      <a:lvl8pPr marL="1828754" algn="ctr" defTabSz="609585" rtl="0" eaLnBrk="1" fontAlgn="base" hangingPunct="1">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8pPr>
      <a:lvl9pPr marL="2438339" algn="ctr" defTabSz="609585" rtl="0" eaLnBrk="1" fontAlgn="base" hangingPunct="1">
        <a:spcBef>
          <a:spcPct val="0"/>
        </a:spcBef>
        <a:spcAft>
          <a:spcPct val="0"/>
        </a:spcAft>
        <a:defRPr sz="5867">
          <a:solidFill>
            <a:schemeClr val="bg1"/>
          </a:solidFill>
          <a:latin typeface="Arial" pitchFamily="-108" charset="0"/>
          <a:ea typeface="ＭＳ Ｐゴシック" pitchFamily="-108" charset="-128"/>
          <a:cs typeface="ＭＳ Ｐゴシック" pitchFamily="-108"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bg1"/>
          </a:solidFill>
          <a:latin typeface="+mn-lt"/>
          <a:ea typeface="ＭＳ Ｐゴシック" pitchFamily="-108" charset="-128"/>
          <a:cs typeface="ＭＳ Ｐゴシック" pitchFamily="-108" charset="-128"/>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bg1"/>
          </a:solidFill>
          <a:latin typeface="+mn-lt"/>
          <a:ea typeface="ＭＳ Ｐゴシック" pitchFamily="-108"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pitchFamily="-108"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bg1"/>
          </a:solidFill>
          <a:latin typeface="+mn-lt"/>
          <a:ea typeface="ＭＳ Ｐゴシック" pitchFamily="-108"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bg1"/>
          </a:solidFill>
          <a:latin typeface="+mn-lt"/>
          <a:ea typeface="ＭＳ Ｐゴシック" pitchFamily="-108"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6.mp4"/><Relationship Id="rId7" Type="http://schemas.openxmlformats.org/officeDocument/2006/relationships/image" Target="../media/image2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0"/>
          <p:cNvSpPr>
            <a:spLocks noGrp="1"/>
          </p:cNvSpPr>
          <p:nvPr>
            <p:ph type="ctrTitle"/>
          </p:nvPr>
        </p:nvSpPr>
        <p:spPr>
          <a:xfrm>
            <a:off x="4870451" y="2286000"/>
            <a:ext cx="7321549" cy="4572000"/>
          </a:xfrm>
          <a:solidFill>
            <a:srgbClr val="41464C"/>
          </a:solidFill>
        </p:spPr>
        <p:txBody>
          <a:bodyPr lIns="216000"/>
          <a:lstStyle/>
          <a:p>
            <a:pPr algn="l" eaLnBrk="1" hangingPunct="1">
              <a:spcAft>
                <a:spcPts val="1200"/>
              </a:spcAft>
            </a:pPr>
            <a:r>
              <a:rPr lang="en-US" altLang="en-US" sz="3200" dirty="0"/>
              <a:t>User-Centric </a:t>
            </a:r>
            <a:r>
              <a:rPr lang="en-US" altLang="en-US" sz="3200" dirty="0" smtClean="0"/>
              <a:t>Computational </a:t>
            </a:r>
            <a:r>
              <a:rPr lang="en-US" altLang="en-US" sz="3200" dirty="0"/>
              <a:t>Videography</a:t>
            </a:r>
            <a:br>
              <a:rPr lang="en-US" altLang="en-US" sz="3200" dirty="0"/>
            </a:br>
            <a:r>
              <a:rPr lang="en-US" altLang="en-US" sz="1600" dirty="0">
                <a:ea typeface="ＭＳ Ｐゴシック" panose="020B0600070205080204" pitchFamily="34" charset="-128"/>
              </a:rPr>
              <a:t/>
            </a:r>
            <a:br>
              <a:rPr lang="en-US" altLang="en-US" sz="1600" dirty="0">
                <a:ea typeface="ＭＳ Ｐゴシック" panose="020B0600070205080204" pitchFamily="34" charset="-128"/>
              </a:rPr>
            </a:br>
            <a:r>
              <a:rPr lang="en-US" altLang="en-US" sz="2400" dirty="0" smtClean="0">
                <a:ea typeface="ＭＳ Ｐゴシック" panose="020B0600070205080204" pitchFamily="34" charset="-128"/>
              </a:rPr>
              <a:t>Christian Richardt</a:t>
            </a:r>
            <a:br>
              <a:rPr lang="en-US" altLang="en-US" sz="2400" dirty="0" smtClean="0">
                <a:ea typeface="ＭＳ Ｐゴシック" panose="020B0600070205080204" pitchFamily="34" charset="-128"/>
              </a:rPr>
            </a:br>
            <a:r>
              <a:rPr lang="en-US" altLang="en-US" sz="1400" dirty="0" smtClean="0">
                <a:latin typeface="+mn-lt"/>
                <a:ea typeface="ＭＳ Ｐゴシック" panose="020B0600070205080204" pitchFamily="34" charset="-128"/>
              </a:rPr>
              <a:t>Intel VCI, MPI </a:t>
            </a:r>
            <a:r>
              <a:rPr lang="en-US" altLang="en-US" sz="1400" dirty="0" err="1" smtClean="0">
                <a:latin typeface="+mn-lt"/>
                <a:ea typeface="ＭＳ Ｐゴシック" panose="020B0600070205080204" pitchFamily="34" charset="-128"/>
              </a:rPr>
              <a:t>Informatik</a:t>
            </a:r>
            <a:r>
              <a:rPr lang="en-US" altLang="en-US" sz="1600" dirty="0" smtClean="0">
                <a:latin typeface="+mn-lt"/>
                <a:ea typeface="ＭＳ Ｐゴシック" panose="020B0600070205080204" pitchFamily="34" charset="-128"/>
              </a:rPr>
              <a:t/>
            </a:r>
            <a:br>
              <a:rPr lang="en-US" altLang="en-US" sz="1600" dirty="0" smtClean="0">
                <a:latin typeface="+mn-lt"/>
                <a:ea typeface="ＭＳ Ｐゴシック" panose="020B0600070205080204" pitchFamily="34" charset="-128"/>
              </a:rPr>
            </a:br>
            <a:r>
              <a:rPr lang="en-US" altLang="en-US" sz="800" dirty="0" smtClean="0">
                <a:ea typeface="ＭＳ Ｐゴシック" panose="020B0600070205080204" pitchFamily="34" charset="-128"/>
              </a:rPr>
              <a:t/>
            </a:r>
            <a:br>
              <a:rPr lang="en-US" altLang="en-US" sz="800" dirty="0" smtClean="0">
                <a:ea typeface="ＭＳ Ｐゴシック" panose="020B0600070205080204" pitchFamily="34" charset="-128"/>
              </a:rPr>
            </a:br>
            <a:r>
              <a:rPr lang="en-US" altLang="en-US" sz="2400" dirty="0" smtClean="0">
                <a:ea typeface="ＭＳ Ｐゴシック" panose="020B0600070205080204" pitchFamily="34" charset="-128"/>
              </a:rPr>
              <a:t>James </a:t>
            </a:r>
            <a:r>
              <a:rPr lang="en-US" altLang="en-US" sz="2400" dirty="0" err="1" smtClean="0">
                <a:ea typeface="ＭＳ Ｐゴシック" panose="020B0600070205080204" pitchFamily="34" charset="-128"/>
              </a:rPr>
              <a:t>Tompkin</a:t>
            </a: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r>
              <a:rPr lang="en-US" altLang="en-US" sz="1400" dirty="0" smtClean="0">
                <a:latin typeface="+mn-lt"/>
                <a:ea typeface="ＭＳ Ｐゴシック" panose="020B0600070205080204" pitchFamily="34" charset="-128"/>
              </a:rPr>
              <a:t>Harvard University</a:t>
            </a:r>
            <a:r>
              <a:rPr lang="en-US" altLang="en-US" sz="1600" dirty="0" smtClean="0">
                <a:latin typeface="+mn-lt"/>
                <a:ea typeface="ＭＳ Ｐゴシック" panose="020B0600070205080204" pitchFamily="34" charset="-128"/>
              </a:rPr>
              <a:t/>
            </a:r>
            <a:br>
              <a:rPr lang="en-US" altLang="en-US" sz="1600" dirty="0" smtClean="0">
                <a:latin typeface="+mn-lt"/>
                <a:ea typeface="ＭＳ Ｐゴシック" panose="020B0600070205080204" pitchFamily="34" charset="-128"/>
              </a:rPr>
            </a:br>
            <a:r>
              <a:rPr lang="en-US" altLang="en-US" sz="800" dirty="0" smtClean="0">
                <a:ea typeface="ＭＳ Ｐゴシック" panose="020B0600070205080204" pitchFamily="34" charset="-128"/>
              </a:rPr>
              <a:t/>
            </a:r>
            <a:br>
              <a:rPr lang="en-US" altLang="en-US" sz="800" dirty="0" smtClean="0">
                <a:ea typeface="ＭＳ Ｐゴシック" panose="020B0600070205080204" pitchFamily="34" charset="-128"/>
              </a:rPr>
            </a:br>
            <a:r>
              <a:rPr lang="en-US" altLang="en-US" sz="2400" dirty="0" err="1" smtClean="0">
                <a:ea typeface="ＭＳ Ｐゴシック" panose="020B0600070205080204" pitchFamily="34" charset="-128"/>
              </a:rPr>
              <a:t>Jiamin</a:t>
            </a:r>
            <a:r>
              <a:rPr lang="en-US" altLang="en-US" sz="2400" dirty="0" smtClean="0">
                <a:ea typeface="ＭＳ Ｐゴシック" panose="020B0600070205080204" pitchFamily="34" charset="-128"/>
              </a:rPr>
              <a:t> Bai</a:t>
            </a:r>
            <a:br>
              <a:rPr lang="en-US" altLang="en-US" sz="2400" dirty="0" smtClean="0">
                <a:ea typeface="ＭＳ Ｐゴシック" panose="020B0600070205080204" pitchFamily="34" charset="-128"/>
              </a:rPr>
            </a:br>
            <a:r>
              <a:rPr lang="en-US" altLang="en-US" sz="1400" dirty="0" smtClean="0">
                <a:latin typeface="+mn-lt"/>
                <a:ea typeface="ＭＳ Ｐゴシック" panose="020B0600070205080204" pitchFamily="34" charset="-128"/>
              </a:rPr>
              <a:t>Light, Co.</a:t>
            </a:r>
            <a:r>
              <a:rPr lang="en-US" altLang="en-US" sz="1600" dirty="0" smtClean="0">
                <a:latin typeface="+mn-lt"/>
                <a:ea typeface="ＭＳ Ｐゴシック" panose="020B0600070205080204" pitchFamily="34" charset="-128"/>
              </a:rPr>
              <a:t/>
            </a:r>
            <a:br>
              <a:rPr lang="en-US" altLang="en-US" sz="1600" dirty="0" smtClean="0">
                <a:latin typeface="+mn-lt"/>
                <a:ea typeface="ＭＳ Ｐゴシック" panose="020B0600070205080204" pitchFamily="34" charset="-128"/>
              </a:rPr>
            </a:br>
            <a:r>
              <a:rPr lang="en-US" altLang="en-US" sz="800" dirty="0" smtClean="0">
                <a:ea typeface="ＭＳ Ｐゴシック" panose="020B0600070205080204" pitchFamily="34" charset="-128"/>
              </a:rPr>
              <a:t/>
            </a:r>
            <a:br>
              <a:rPr lang="en-US" altLang="en-US" sz="800" dirty="0" smtClean="0">
                <a:ea typeface="ＭＳ Ｐゴシック" panose="020B0600070205080204" pitchFamily="34" charset="-128"/>
              </a:rPr>
            </a:br>
            <a:r>
              <a:rPr lang="en-US" altLang="en-US" sz="2400" dirty="0" smtClean="0">
                <a:ea typeface="ＭＳ Ｐゴシック" panose="020B0600070205080204" pitchFamily="34" charset="-128"/>
              </a:rPr>
              <a:t>Christian </a:t>
            </a:r>
            <a:r>
              <a:rPr lang="en-US" altLang="en-US" sz="2400" dirty="0" err="1" smtClean="0">
                <a:ea typeface="ＭＳ Ｐゴシック" panose="020B0600070205080204" pitchFamily="34" charset="-128"/>
              </a:rPr>
              <a:t>Theobalt</a:t>
            </a: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r>
              <a:rPr lang="en-US" altLang="en-US" sz="1400" dirty="0" smtClean="0">
                <a:latin typeface="+mn-lt"/>
                <a:ea typeface="ＭＳ Ｐゴシック" panose="020B0600070205080204" pitchFamily="34" charset="-128"/>
              </a:rPr>
              <a:t>MPI </a:t>
            </a:r>
            <a:r>
              <a:rPr lang="en-US" altLang="en-US" sz="1400" dirty="0" err="1" smtClean="0">
                <a:latin typeface="+mn-lt"/>
                <a:ea typeface="ＭＳ Ｐゴシック" panose="020B0600070205080204" pitchFamily="34" charset="-128"/>
              </a:rPr>
              <a:t>Informatik</a:t>
            </a:r>
            <a:endParaRPr lang="en-US" altLang="en-US" sz="1600" dirty="0">
              <a:latin typeface="+mn-lt"/>
              <a:ea typeface="ＭＳ Ｐゴシック" panose="020B0600070205080204" pitchFamily="34" charset="-128"/>
            </a:endParaRPr>
          </a:p>
        </p:txBody>
      </p:sp>
      <p:sp>
        <p:nvSpPr>
          <p:cNvPr id="42" name="Subtitle 41"/>
          <p:cNvSpPr>
            <a:spLocks noGrp="1"/>
          </p:cNvSpPr>
          <p:nvPr>
            <p:ph type="subTitle" idx="1"/>
          </p:nvPr>
        </p:nvSpPr>
        <p:spPr>
          <a:xfrm>
            <a:off x="0" y="2286000"/>
            <a:ext cx="4870451" cy="4572000"/>
          </a:xfrm>
          <a:solidFill>
            <a:schemeClr val="bg1"/>
          </a:solidFill>
        </p:spPr>
        <p:txBody>
          <a:bodyPr rtlCol="0" anchor="ctr">
            <a:normAutofit/>
          </a:bodyPr>
          <a:lstStyle/>
          <a:p>
            <a:pPr eaLnBrk="1" fontAlgn="auto" hangingPunct="1">
              <a:spcAft>
                <a:spcPts val="0"/>
              </a:spcAft>
              <a:defRPr/>
            </a:pPr>
            <a:r>
              <a:rPr lang="en-US" sz="2400" dirty="0" smtClean="0">
                <a:solidFill>
                  <a:schemeClr val="bg1">
                    <a:lumMod val="50000"/>
                  </a:schemeClr>
                </a:solidFill>
                <a:ea typeface="+mn-ea"/>
                <a:cs typeface="+mn-cs"/>
              </a:rPr>
              <a:t> </a:t>
            </a:r>
            <a:endParaRPr lang="en-US" sz="2400" dirty="0">
              <a:solidFill>
                <a:schemeClr val="bg1">
                  <a:lumMod val="50000"/>
                </a:schemeClr>
              </a:solidFill>
              <a:ea typeface="+mn-ea"/>
              <a:cs typeface="+mn-cs"/>
            </a:endParaRPr>
          </a:p>
        </p:txBody>
      </p:sp>
      <p:pic>
        <p:nvPicPr>
          <p:cNvPr id="15364" name="Picture 42" descr="S15_su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668" y="2953425"/>
            <a:ext cx="2299882" cy="64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4833275"/>
            <a:ext cx="2579618" cy="64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955" y="3911350"/>
            <a:ext cx="2235309" cy="612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0844" y="5791200"/>
            <a:ext cx="2331530" cy="648000"/>
          </a:xfrm>
          <a:prstGeom prst="rect">
            <a:avLst/>
          </a:prstGeom>
        </p:spPr>
      </p:pic>
    </p:spTree>
    <p:extLst>
      <p:ext uri="{BB962C8B-B14F-4D97-AF65-F5344CB8AC3E}">
        <p14:creationId xmlns:p14="http://schemas.microsoft.com/office/powerpoint/2010/main" val="195639975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Video capture</a:t>
            </a:r>
            <a:endParaRPr lang="en-GB" dirty="0"/>
          </a:p>
        </p:txBody>
      </p:sp>
      <p:sp>
        <p:nvSpPr>
          <p:cNvPr id="2" name="Content Placeholder 1"/>
          <p:cNvSpPr>
            <a:spLocks noGrp="1"/>
          </p:cNvSpPr>
          <p:nvPr>
            <p:ph sz="half" idx="1"/>
          </p:nvPr>
        </p:nvSpPr>
        <p:spPr>
          <a:xfrm>
            <a:off x="624417" y="1196975"/>
            <a:ext cx="5700184" cy="5040313"/>
          </a:xfrm>
        </p:spPr>
        <p:txBody>
          <a:bodyPr anchor="ctr"/>
          <a:lstStyle/>
          <a:p>
            <a:r>
              <a:rPr lang="en-GB" dirty="0" smtClean="0"/>
              <a:t>Digital video is now ubiquitous</a:t>
            </a:r>
          </a:p>
          <a:p>
            <a:r>
              <a:rPr lang="en-US" dirty="0" smtClean="0"/>
              <a:t>1.2 billion smartphones sold in 2014 alone </a:t>
            </a:r>
          </a:p>
          <a:p>
            <a:r>
              <a:rPr lang="en-US" dirty="0" smtClean="0"/>
              <a:t>HD video </a:t>
            </a:r>
            <a:r>
              <a:rPr lang="en-US" dirty="0"/>
              <a:t>camera </a:t>
            </a:r>
            <a:r>
              <a:rPr lang="en-US" dirty="0" smtClean="0"/>
              <a:t>in every device</a:t>
            </a:r>
          </a:p>
          <a:p>
            <a:endParaRPr lang="en-US" dirty="0"/>
          </a:p>
          <a:p>
            <a:r>
              <a:rPr lang="en-US" dirty="0" smtClean="0"/>
              <a:t>Video capture is easy</a:t>
            </a:r>
          </a:p>
          <a:p>
            <a:r>
              <a:rPr lang="en-US" dirty="0" smtClean="0"/>
              <a:t>Storage is cheap</a:t>
            </a:r>
          </a:p>
          <a:p>
            <a:r>
              <a:rPr lang="en-US" dirty="0" smtClean="0"/>
              <a:t>Mobile internet is affordable</a:t>
            </a:r>
            <a:endParaRPr lang="en-GB" dirty="0" smtClean="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29400" y="1196975"/>
            <a:ext cx="5040313" cy="5040313"/>
          </a:xfrm>
        </p:spPr>
      </p:pic>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10</a:t>
            </a:fld>
            <a:endParaRPr lang="en-GB" dirty="0"/>
          </a:p>
        </p:txBody>
      </p:sp>
      <p:sp>
        <p:nvSpPr>
          <p:cNvPr id="12" name="TextBox 8"/>
          <p:cNvSpPr txBox="1"/>
          <p:nvPr/>
        </p:nvSpPr>
        <p:spPr>
          <a:xfrm>
            <a:off x="11583359" y="2933493"/>
            <a:ext cx="226591" cy="3240000"/>
          </a:xfrm>
          <a:prstGeom prst="rect">
            <a:avLst/>
          </a:prstGeom>
          <a:noFill/>
        </p:spPr>
        <p:txBody>
          <a:bodyPr vert="vert270" wrap="square" lIns="36000" tIns="36000" rIns="36000" bIns="0" rtlCol="0" anchor="t">
            <a:spAutoFit/>
          </a:bodyPr>
          <a:lstStyle/>
          <a:p>
            <a:r>
              <a:rPr lang="en-GB" sz="1000" dirty="0">
                <a:solidFill>
                  <a:schemeClr val="bg2"/>
                </a:solidFill>
                <a:latin typeface="+mn-lt"/>
              </a:rPr>
              <a:t>[NBC News, https://instagram.com/p/W2FCksR9-e</a:t>
            </a:r>
            <a:r>
              <a:rPr lang="en-GB" sz="1000" dirty="0" smtClean="0">
                <a:solidFill>
                  <a:schemeClr val="bg2"/>
                </a:solidFill>
                <a:latin typeface="+mn-lt"/>
              </a:rPr>
              <a:t>/]</a:t>
            </a:r>
            <a:endParaRPr lang="en-GB" sz="1000" dirty="0">
              <a:solidFill>
                <a:schemeClr val="bg2"/>
              </a:solidFill>
              <a:latin typeface="+mn-lt"/>
            </a:endParaRPr>
          </a:p>
        </p:txBody>
      </p:sp>
    </p:spTree>
    <p:extLst>
      <p:ext uri="{BB962C8B-B14F-4D97-AF65-F5344CB8AC3E}">
        <p14:creationId xmlns:p14="http://schemas.microsoft.com/office/powerpoint/2010/main" val="36665735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Creating videos from photos</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11</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017" y="1712462"/>
            <a:ext cx="2822398" cy="576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898" y="3953994"/>
            <a:ext cx="2330636" cy="100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25" y="1663410"/>
            <a:ext cx="2903889" cy="684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397" y="4097994"/>
            <a:ext cx="2126842" cy="720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870" y="4136471"/>
            <a:ext cx="1971000" cy="648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13" y="1645071"/>
            <a:ext cx="1941175" cy="719805"/>
          </a:xfrm>
          <a:prstGeom prst="rect">
            <a:avLst/>
          </a:prstGeom>
        </p:spPr>
      </p:pic>
      <p:sp>
        <p:nvSpPr>
          <p:cNvPr id="14" name="TextBox 13"/>
          <p:cNvSpPr txBox="1"/>
          <p:nvPr/>
        </p:nvSpPr>
        <p:spPr>
          <a:xfrm>
            <a:off x="590370" y="2514037"/>
            <a:ext cx="3420000" cy="1015663"/>
          </a:xfrm>
          <a:prstGeom prst="rect">
            <a:avLst/>
          </a:prstGeom>
          <a:noFill/>
        </p:spPr>
        <p:txBody>
          <a:bodyPr wrap="square" rtlCol="0">
            <a:spAutoFit/>
          </a:bodyPr>
          <a:lstStyle/>
          <a:p>
            <a:pPr algn="ctr"/>
            <a:r>
              <a:rPr lang="en-US" sz="2000" dirty="0" smtClean="0">
                <a:latin typeface="+mn-lt"/>
              </a:rPr>
              <a:t>“Turn </a:t>
            </a:r>
            <a:r>
              <a:rPr lang="en-US" sz="2000" dirty="0">
                <a:latin typeface="+mn-lt"/>
              </a:rPr>
              <a:t>your photos and video clips </a:t>
            </a:r>
            <a:r>
              <a:rPr lang="en-US" sz="2000" dirty="0" smtClean="0">
                <a:latin typeface="+mn-lt"/>
              </a:rPr>
              <a:t>into professional-quality videos”</a:t>
            </a:r>
            <a:endParaRPr lang="en-US" sz="2000" dirty="0">
              <a:latin typeface="+mn-lt"/>
            </a:endParaRPr>
          </a:p>
        </p:txBody>
      </p:sp>
      <p:sp>
        <p:nvSpPr>
          <p:cNvPr id="15" name="TextBox 14"/>
          <p:cNvSpPr txBox="1"/>
          <p:nvPr/>
        </p:nvSpPr>
        <p:spPr>
          <a:xfrm>
            <a:off x="4386000" y="2514037"/>
            <a:ext cx="3420000" cy="1015200"/>
          </a:xfrm>
          <a:prstGeom prst="rect">
            <a:avLst/>
          </a:prstGeom>
          <a:noFill/>
        </p:spPr>
        <p:txBody>
          <a:bodyPr wrap="square" rtlCol="0">
            <a:spAutoFit/>
          </a:bodyPr>
          <a:lstStyle/>
          <a:p>
            <a:pPr algn="ctr"/>
            <a:r>
              <a:rPr lang="en-US" sz="2000" dirty="0" smtClean="0">
                <a:latin typeface="+mn-lt"/>
              </a:rPr>
              <a:t>“</a:t>
            </a:r>
            <a:r>
              <a:rPr lang="en-US" sz="2000" dirty="0" err="1" smtClean="0">
                <a:latin typeface="+mn-lt"/>
              </a:rPr>
              <a:t>Evver</a:t>
            </a:r>
            <a:r>
              <a:rPr lang="en-US" sz="2000" dirty="0" smtClean="0">
                <a:latin typeface="+mn-lt"/>
              </a:rPr>
              <a:t> combines music with your images to create videos for sharing”</a:t>
            </a:r>
            <a:endParaRPr lang="en-US" sz="2000" dirty="0">
              <a:latin typeface="+mn-lt"/>
            </a:endParaRPr>
          </a:p>
        </p:txBody>
      </p:sp>
      <p:sp>
        <p:nvSpPr>
          <p:cNvPr id="16" name="TextBox 15"/>
          <p:cNvSpPr txBox="1"/>
          <p:nvPr/>
        </p:nvSpPr>
        <p:spPr>
          <a:xfrm>
            <a:off x="8177216" y="2514037"/>
            <a:ext cx="3420000" cy="1015200"/>
          </a:xfrm>
          <a:prstGeom prst="rect">
            <a:avLst/>
          </a:prstGeom>
          <a:noFill/>
        </p:spPr>
        <p:txBody>
          <a:bodyPr wrap="square" rtlCol="0">
            <a:spAutoFit/>
          </a:bodyPr>
          <a:lstStyle/>
          <a:p>
            <a:pPr algn="ctr"/>
            <a:r>
              <a:rPr lang="en-US" sz="2000" dirty="0" smtClean="0">
                <a:latin typeface="+mn-lt"/>
              </a:rPr>
              <a:t>“Make </a:t>
            </a:r>
            <a:r>
              <a:rPr lang="en-US" sz="2000" dirty="0">
                <a:latin typeface="+mn-lt"/>
              </a:rPr>
              <a:t>beautiful videos </a:t>
            </a:r>
            <a:r>
              <a:rPr lang="en-US" sz="2000" dirty="0" smtClean="0">
                <a:latin typeface="+mn-lt"/>
              </a:rPr>
              <a:t>instantly with pictures,</a:t>
            </a:r>
            <a:br>
              <a:rPr lang="en-US" sz="2000" dirty="0" smtClean="0">
                <a:latin typeface="+mn-lt"/>
              </a:rPr>
            </a:br>
            <a:r>
              <a:rPr lang="en-US" sz="2000" dirty="0" smtClean="0">
                <a:latin typeface="+mn-lt"/>
              </a:rPr>
              <a:t>texts </a:t>
            </a:r>
            <a:r>
              <a:rPr lang="en-US" sz="2000" dirty="0">
                <a:latin typeface="+mn-lt"/>
              </a:rPr>
              <a:t>&amp; </a:t>
            </a:r>
            <a:r>
              <a:rPr lang="en-US" sz="2000" dirty="0" smtClean="0">
                <a:latin typeface="+mn-lt"/>
              </a:rPr>
              <a:t>music”</a:t>
            </a:r>
            <a:endParaRPr lang="en-US" sz="2000" dirty="0">
              <a:latin typeface="+mn-lt"/>
            </a:endParaRPr>
          </a:p>
        </p:txBody>
      </p:sp>
      <p:sp>
        <p:nvSpPr>
          <p:cNvPr id="17" name="TextBox 16"/>
          <p:cNvSpPr txBox="1"/>
          <p:nvPr/>
        </p:nvSpPr>
        <p:spPr>
          <a:xfrm>
            <a:off x="590370" y="4928400"/>
            <a:ext cx="3420000" cy="1015200"/>
          </a:xfrm>
          <a:prstGeom prst="rect">
            <a:avLst/>
          </a:prstGeom>
          <a:noFill/>
        </p:spPr>
        <p:txBody>
          <a:bodyPr wrap="square" rtlCol="0">
            <a:spAutoFit/>
          </a:bodyPr>
          <a:lstStyle/>
          <a:p>
            <a:pPr algn="ctr"/>
            <a:r>
              <a:rPr lang="en-US" sz="2000" dirty="0" smtClean="0">
                <a:latin typeface="+mn-lt"/>
              </a:rPr>
              <a:t>“Instantly </a:t>
            </a:r>
            <a:r>
              <a:rPr lang="en-US" sz="2000" dirty="0">
                <a:latin typeface="+mn-lt"/>
              </a:rPr>
              <a:t>create a beautiful video online with photos, videos &amp; </a:t>
            </a:r>
            <a:r>
              <a:rPr lang="en-US" sz="2000" dirty="0" smtClean="0">
                <a:latin typeface="+mn-lt"/>
              </a:rPr>
              <a:t>music”</a:t>
            </a:r>
            <a:endParaRPr lang="en-US" sz="2000" dirty="0">
              <a:latin typeface="+mn-lt"/>
            </a:endParaRPr>
          </a:p>
        </p:txBody>
      </p:sp>
      <p:sp>
        <p:nvSpPr>
          <p:cNvPr id="18" name="TextBox 17"/>
          <p:cNvSpPr txBox="1"/>
          <p:nvPr/>
        </p:nvSpPr>
        <p:spPr>
          <a:xfrm>
            <a:off x="4386000" y="4928400"/>
            <a:ext cx="3420000" cy="1015200"/>
          </a:xfrm>
          <a:prstGeom prst="rect">
            <a:avLst/>
          </a:prstGeom>
          <a:noFill/>
        </p:spPr>
        <p:txBody>
          <a:bodyPr wrap="square" rtlCol="0">
            <a:spAutoFit/>
          </a:bodyPr>
          <a:lstStyle/>
          <a:p>
            <a:pPr algn="ctr"/>
            <a:r>
              <a:rPr lang="en-US" sz="2000" dirty="0" smtClean="0">
                <a:latin typeface="+mn-lt"/>
              </a:rPr>
              <a:t>“Instant </a:t>
            </a:r>
            <a:r>
              <a:rPr lang="en-US" sz="2000" dirty="0">
                <a:latin typeface="+mn-lt"/>
              </a:rPr>
              <a:t>movies from your best moments and the music you </a:t>
            </a:r>
            <a:r>
              <a:rPr lang="en-US" sz="2000" dirty="0" smtClean="0">
                <a:latin typeface="+mn-lt"/>
              </a:rPr>
              <a:t>love”</a:t>
            </a:r>
            <a:endParaRPr lang="en-US" sz="2000" dirty="0">
              <a:latin typeface="+mn-lt"/>
            </a:endParaRPr>
          </a:p>
        </p:txBody>
      </p:sp>
      <p:sp>
        <p:nvSpPr>
          <p:cNvPr id="19" name="TextBox 18"/>
          <p:cNvSpPr txBox="1"/>
          <p:nvPr/>
        </p:nvSpPr>
        <p:spPr>
          <a:xfrm>
            <a:off x="8177216" y="4928400"/>
            <a:ext cx="3420000" cy="1015200"/>
          </a:xfrm>
          <a:prstGeom prst="rect">
            <a:avLst/>
          </a:prstGeom>
          <a:noFill/>
        </p:spPr>
        <p:txBody>
          <a:bodyPr wrap="square" rtlCol="0">
            <a:spAutoFit/>
          </a:bodyPr>
          <a:lstStyle/>
          <a:p>
            <a:pPr algn="ctr"/>
            <a:r>
              <a:rPr lang="en-US" sz="2000" dirty="0" smtClean="0">
                <a:latin typeface="+mn-lt"/>
              </a:rPr>
              <a:t>“Make </a:t>
            </a:r>
            <a:r>
              <a:rPr lang="en-US" sz="2000" dirty="0">
                <a:latin typeface="+mn-lt"/>
              </a:rPr>
              <a:t>amazing videos in seconds. Just add photos, videos, music, </a:t>
            </a:r>
            <a:r>
              <a:rPr lang="en-US" sz="2000" dirty="0" smtClean="0">
                <a:latin typeface="+mn-lt"/>
              </a:rPr>
              <a:t>and text”</a:t>
            </a:r>
            <a:endParaRPr lang="en-US" sz="2000" dirty="0">
              <a:latin typeface="+mn-lt"/>
            </a:endParaRPr>
          </a:p>
        </p:txBody>
      </p:sp>
    </p:spTree>
    <p:extLst>
      <p:ext uri="{BB962C8B-B14F-4D97-AF65-F5344CB8AC3E}">
        <p14:creationId xmlns:p14="http://schemas.microsoft.com/office/powerpoint/2010/main" val="393494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Creating videos from photos</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12</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017" y="1712462"/>
            <a:ext cx="2822398" cy="576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898" y="3953994"/>
            <a:ext cx="2330636" cy="100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25" y="1663410"/>
            <a:ext cx="2903889" cy="684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397" y="4097994"/>
            <a:ext cx="2126842" cy="720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870" y="4136471"/>
            <a:ext cx="1971000" cy="648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13" y="1645071"/>
            <a:ext cx="1941175" cy="719805"/>
          </a:xfrm>
          <a:prstGeom prst="rect">
            <a:avLst/>
          </a:prstGeom>
        </p:spPr>
      </p:pic>
      <p:sp>
        <p:nvSpPr>
          <p:cNvPr id="14" name="TextBox 13"/>
          <p:cNvSpPr txBox="1"/>
          <p:nvPr/>
        </p:nvSpPr>
        <p:spPr>
          <a:xfrm>
            <a:off x="590370" y="2514037"/>
            <a:ext cx="3420000" cy="1015663"/>
          </a:xfrm>
          <a:prstGeom prst="rect">
            <a:avLst/>
          </a:prstGeom>
          <a:noFill/>
        </p:spPr>
        <p:txBody>
          <a:bodyPr wrap="square" rtlCol="0">
            <a:spAutoFit/>
          </a:bodyPr>
          <a:lstStyle/>
          <a:p>
            <a:pPr algn="ctr"/>
            <a:r>
              <a:rPr lang="en-US" sz="2000" dirty="0" smtClean="0">
                <a:latin typeface="+mn-lt"/>
              </a:rPr>
              <a:t>“Turn </a:t>
            </a:r>
            <a:r>
              <a:rPr lang="en-US" sz="2000" dirty="0">
                <a:latin typeface="+mn-lt"/>
              </a:rPr>
              <a:t>your photos and video clips </a:t>
            </a:r>
            <a:r>
              <a:rPr lang="en-US" sz="2000" dirty="0" smtClean="0">
                <a:latin typeface="+mn-lt"/>
              </a:rPr>
              <a:t>into professional-quality videos”</a:t>
            </a:r>
            <a:endParaRPr lang="en-US" sz="2000" dirty="0">
              <a:latin typeface="+mn-lt"/>
            </a:endParaRPr>
          </a:p>
        </p:txBody>
      </p:sp>
      <p:sp>
        <p:nvSpPr>
          <p:cNvPr id="15" name="TextBox 14"/>
          <p:cNvSpPr txBox="1"/>
          <p:nvPr/>
        </p:nvSpPr>
        <p:spPr>
          <a:xfrm>
            <a:off x="4386000" y="2514037"/>
            <a:ext cx="3420000" cy="1015200"/>
          </a:xfrm>
          <a:prstGeom prst="rect">
            <a:avLst/>
          </a:prstGeom>
          <a:noFill/>
        </p:spPr>
        <p:txBody>
          <a:bodyPr wrap="square" rtlCol="0">
            <a:spAutoFit/>
          </a:bodyPr>
          <a:lstStyle/>
          <a:p>
            <a:pPr algn="ctr"/>
            <a:r>
              <a:rPr lang="en-US" sz="2000" dirty="0" smtClean="0">
                <a:latin typeface="+mn-lt"/>
              </a:rPr>
              <a:t>“</a:t>
            </a:r>
            <a:r>
              <a:rPr lang="en-US" sz="2000" dirty="0" err="1" smtClean="0">
                <a:latin typeface="+mn-lt"/>
              </a:rPr>
              <a:t>Evver</a:t>
            </a:r>
            <a:r>
              <a:rPr lang="en-US" sz="2000" dirty="0" smtClean="0">
                <a:latin typeface="+mn-lt"/>
              </a:rPr>
              <a:t> combines music with your images to create videos for sharing”</a:t>
            </a:r>
            <a:endParaRPr lang="en-US" sz="2000" dirty="0">
              <a:latin typeface="+mn-lt"/>
            </a:endParaRPr>
          </a:p>
        </p:txBody>
      </p:sp>
      <p:sp>
        <p:nvSpPr>
          <p:cNvPr id="16" name="TextBox 15"/>
          <p:cNvSpPr txBox="1"/>
          <p:nvPr/>
        </p:nvSpPr>
        <p:spPr>
          <a:xfrm>
            <a:off x="8177216" y="2514037"/>
            <a:ext cx="3420000" cy="1015200"/>
          </a:xfrm>
          <a:prstGeom prst="rect">
            <a:avLst/>
          </a:prstGeom>
          <a:noFill/>
        </p:spPr>
        <p:txBody>
          <a:bodyPr wrap="square" rtlCol="0">
            <a:spAutoFit/>
          </a:bodyPr>
          <a:lstStyle/>
          <a:p>
            <a:pPr algn="ctr"/>
            <a:r>
              <a:rPr lang="en-US" sz="2000" dirty="0" smtClean="0">
                <a:latin typeface="+mn-lt"/>
              </a:rPr>
              <a:t>“Make </a:t>
            </a:r>
            <a:r>
              <a:rPr lang="en-US" sz="2000" dirty="0">
                <a:latin typeface="+mn-lt"/>
              </a:rPr>
              <a:t>beautiful videos </a:t>
            </a:r>
            <a:r>
              <a:rPr lang="en-US" sz="2000" dirty="0" smtClean="0">
                <a:latin typeface="+mn-lt"/>
              </a:rPr>
              <a:t>instantly with pictures,</a:t>
            </a:r>
            <a:br>
              <a:rPr lang="en-US" sz="2000" dirty="0" smtClean="0">
                <a:latin typeface="+mn-lt"/>
              </a:rPr>
            </a:br>
            <a:r>
              <a:rPr lang="en-US" sz="2000" dirty="0" smtClean="0">
                <a:latin typeface="+mn-lt"/>
              </a:rPr>
              <a:t>texts </a:t>
            </a:r>
            <a:r>
              <a:rPr lang="en-US" sz="2000" dirty="0">
                <a:latin typeface="+mn-lt"/>
              </a:rPr>
              <a:t>&amp; </a:t>
            </a:r>
            <a:r>
              <a:rPr lang="en-US" sz="2000" dirty="0" smtClean="0">
                <a:latin typeface="+mn-lt"/>
              </a:rPr>
              <a:t>music”</a:t>
            </a:r>
            <a:endParaRPr lang="en-US" sz="2000" dirty="0">
              <a:latin typeface="+mn-lt"/>
            </a:endParaRPr>
          </a:p>
        </p:txBody>
      </p:sp>
      <p:sp>
        <p:nvSpPr>
          <p:cNvPr id="17" name="TextBox 16"/>
          <p:cNvSpPr txBox="1"/>
          <p:nvPr/>
        </p:nvSpPr>
        <p:spPr>
          <a:xfrm>
            <a:off x="590370" y="4928400"/>
            <a:ext cx="3420000" cy="1015200"/>
          </a:xfrm>
          <a:prstGeom prst="rect">
            <a:avLst/>
          </a:prstGeom>
          <a:noFill/>
        </p:spPr>
        <p:txBody>
          <a:bodyPr wrap="square" rtlCol="0">
            <a:spAutoFit/>
          </a:bodyPr>
          <a:lstStyle/>
          <a:p>
            <a:pPr algn="ctr"/>
            <a:r>
              <a:rPr lang="en-US" sz="2000" dirty="0" smtClean="0">
                <a:latin typeface="+mn-lt"/>
              </a:rPr>
              <a:t>“Instantly </a:t>
            </a:r>
            <a:r>
              <a:rPr lang="en-US" sz="2000" dirty="0">
                <a:latin typeface="+mn-lt"/>
              </a:rPr>
              <a:t>create a beautiful video online with photos, videos &amp; </a:t>
            </a:r>
            <a:r>
              <a:rPr lang="en-US" sz="2000" dirty="0" smtClean="0">
                <a:latin typeface="+mn-lt"/>
              </a:rPr>
              <a:t>music”</a:t>
            </a:r>
            <a:endParaRPr lang="en-US" sz="2000" dirty="0">
              <a:latin typeface="+mn-lt"/>
            </a:endParaRPr>
          </a:p>
        </p:txBody>
      </p:sp>
      <p:sp>
        <p:nvSpPr>
          <p:cNvPr id="18" name="TextBox 17"/>
          <p:cNvSpPr txBox="1"/>
          <p:nvPr/>
        </p:nvSpPr>
        <p:spPr>
          <a:xfrm>
            <a:off x="4386000" y="4928400"/>
            <a:ext cx="3420000" cy="1015200"/>
          </a:xfrm>
          <a:prstGeom prst="rect">
            <a:avLst/>
          </a:prstGeom>
          <a:noFill/>
        </p:spPr>
        <p:txBody>
          <a:bodyPr wrap="square" rtlCol="0">
            <a:spAutoFit/>
          </a:bodyPr>
          <a:lstStyle/>
          <a:p>
            <a:pPr algn="ctr"/>
            <a:r>
              <a:rPr lang="en-US" sz="2000" dirty="0" smtClean="0">
                <a:latin typeface="+mn-lt"/>
              </a:rPr>
              <a:t>“Instant </a:t>
            </a:r>
            <a:r>
              <a:rPr lang="en-US" sz="2000" dirty="0">
                <a:latin typeface="+mn-lt"/>
              </a:rPr>
              <a:t>movies from your best moments and the music you </a:t>
            </a:r>
            <a:r>
              <a:rPr lang="en-US" sz="2000" dirty="0" smtClean="0">
                <a:latin typeface="+mn-lt"/>
              </a:rPr>
              <a:t>love”</a:t>
            </a:r>
            <a:endParaRPr lang="en-US" sz="2000" dirty="0">
              <a:latin typeface="+mn-lt"/>
            </a:endParaRPr>
          </a:p>
        </p:txBody>
      </p:sp>
      <p:sp>
        <p:nvSpPr>
          <p:cNvPr id="19" name="TextBox 18"/>
          <p:cNvSpPr txBox="1"/>
          <p:nvPr/>
        </p:nvSpPr>
        <p:spPr>
          <a:xfrm>
            <a:off x="8177216" y="4928400"/>
            <a:ext cx="3420000" cy="1015200"/>
          </a:xfrm>
          <a:prstGeom prst="rect">
            <a:avLst/>
          </a:prstGeom>
          <a:noFill/>
        </p:spPr>
        <p:txBody>
          <a:bodyPr wrap="square" rtlCol="0">
            <a:spAutoFit/>
          </a:bodyPr>
          <a:lstStyle/>
          <a:p>
            <a:pPr algn="ctr"/>
            <a:r>
              <a:rPr lang="en-US" sz="2000" dirty="0" smtClean="0">
                <a:latin typeface="+mn-lt"/>
              </a:rPr>
              <a:t>“Make </a:t>
            </a:r>
            <a:r>
              <a:rPr lang="en-US" sz="2000" dirty="0">
                <a:latin typeface="+mn-lt"/>
              </a:rPr>
              <a:t>amazing videos in seconds. Just add photos, videos, music, </a:t>
            </a:r>
            <a:r>
              <a:rPr lang="en-US" sz="2000" dirty="0" smtClean="0">
                <a:latin typeface="+mn-lt"/>
              </a:rPr>
              <a:t>and text”</a:t>
            </a:r>
            <a:endParaRPr lang="en-US" sz="2000" dirty="0">
              <a:latin typeface="+mn-lt"/>
            </a:endParaRPr>
          </a:p>
        </p:txBody>
      </p:sp>
      <p:sp>
        <p:nvSpPr>
          <p:cNvPr id="2" name="Rechteck 1"/>
          <p:cNvSpPr/>
          <p:nvPr/>
        </p:nvSpPr>
        <p:spPr>
          <a:xfrm>
            <a:off x="609600" y="1447800"/>
            <a:ext cx="11049000" cy="4572000"/>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Bild 12"/>
          <p:cNvPicPr>
            <a:picLocks noChangeAspect="1"/>
          </p:cNvPicPr>
          <p:nvPr/>
        </p:nvPicPr>
        <p:blipFill rotWithShape="1">
          <a:blip r:embed="rId9"/>
          <a:srcRect b="5980"/>
          <a:stretch/>
        </p:blipFill>
        <p:spPr>
          <a:xfrm>
            <a:off x="2971800" y="2819400"/>
            <a:ext cx="2032000" cy="1910483"/>
          </a:xfrm>
          <a:prstGeom prst="rect">
            <a:avLst/>
          </a:prstGeom>
        </p:spPr>
      </p:pic>
      <p:sp>
        <p:nvSpPr>
          <p:cNvPr id="20" name="TextBox 13"/>
          <p:cNvSpPr txBox="1"/>
          <p:nvPr/>
        </p:nvSpPr>
        <p:spPr>
          <a:xfrm>
            <a:off x="5334000" y="3200400"/>
            <a:ext cx="3420000" cy="1015663"/>
          </a:xfrm>
          <a:prstGeom prst="rect">
            <a:avLst/>
          </a:prstGeom>
          <a:noFill/>
        </p:spPr>
        <p:txBody>
          <a:bodyPr wrap="square" rtlCol="0">
            <a:spAutoFit/>
          </a:bodyPr>
          <a:lstStyle/>
          <a:p>
            <a:pPr algn="ctr"/>
            <a:r>
              <a:rPr lang="en-US" sz="2000" dirty="0">
                <a:latin typeface="+mn-lt"/>
              </a:rPr>
              <a:t>“Photo </a:t>
            </a:r>
            <a:r>
              <a:rPr lang="en-US" sz="2000" dirty="0" smtClean="0">
                <a:latin typeface="+mn-lt"/>
              </a:rPr>
              <a:t>Story helps </a:t>
            </a:r>
            <a:r>
              <a:rPr lang="en-US" sz="2000" dirty="0">
                <a:latin typeface="+mn-lt"/>
              </a:rPr>
              <a:t>you tell engaging stories </a:t>
            </a:r>
            <a:r>
              <a:rPr lang="en-US" sz="2000" dirty="0" smtClean="0">
                <a:latin typeface="+mn-lt"/>
              </a:rPr>
              <a:t>using</a:t>
            </a:r>
            <a:br>
              <a:rPr lang="en-US" sz="2000" dirty="0" smtClean="0">
                <a:latin typeface="+mn-lt"/>
              </a:rPr>
            </a:br>
            <a:r>
              <a:rPr lang="en-US" sz="2000" dirty="0" smtClean="0">
                <a:latin typeface="+mn-lt"/>
              </a:rPr>
              <a:t>your </a:t>
            </a:r>
            <a:r>
              <a:rPr lang="en-US" sz="2000" dirty="0">
                <a:latin typeface="+mn-lt"/>
              </a:rPr>
              <a:t>photos.”</a:t>
            </a:r>
          </a:p>
        </p:txBody>
      </p:sp>
    </p:spTree>
    <p:extLst>
      <p:ext uri="{BB962C8B-B14F-4D97-AF65-F5344CB8AC3E}">
        <p14:creationId xmlns:p14="http://schemas.microsoft.com/office/powerpoint/2010/main" val="231863193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Finding paths through the world's </a:t>
            </a:r>
            <a:r>
              <a:rPr lang="en-US" dirty="0" smtClean="0"/>
              <a:t>photos</a:t>
            </a:r>
            <a:br>
              <a:rPr lang="en-US" dirty="0" smtClean="0"/>
            </a:br>
            <a:r>
              <a:rPr lang="en-US" sz="2000" b="0" dirty="0" smtClean="0">
                <a:latin typeface="+mn-lt"/>
              </a:rPr>
              <a:t>[</a:t>
            </a:r>
            <a:r>
              <a:rPr lang="en-US" sz="2000" b="0" dirty="0" err="1" smtClean="0">
                <a:latin typeface="+mn-lt"/>
              </a:rPr>
              <a:t>Snavely</a:t>
            </a:r>
            <a:r>
              <a:rPr lang="en-US" sz="2000" b="0" dirty="0" smtClean="0">
                <a:latin typeface="+mn-lt"/>
              </a:rPr>
              <a:t> et al., SIGGRAPH 2008]</a:t>
            </a:r>
            <a:endParaRPr lang="en-GB" sz="2400" b="0" dirty="0">
              <a:latin typeface="+mn-lt"/>
            </a:endParaRPr>
          </a:p>
        </p:txBody>
      </p:sp>
      <p:sp>
        <p:nvSpPr>
          <p:cNvPr id="8" name="Content Placeholder 7"/>
          <p:cNvSpPr>
            <a:spLocks noGrp="1"/>
          </p:cNvSpPr>
          <p:nvPr>
            <p:ph sz="half" idx="1"/>
          </p:nvPr>
        </p:nvSpPr>
        <p:spPr/>
        <p:txBody>
          <a:bodyPr anchor="ctr"/>
          <a:lstStyle/>
          <a:p>
            <a:r>
              <a:rPr lang="en-GB" dirty="0" smtClean="0"/>
              <a:t>Interactive exploration of community photo collections</a:t>
            </a:r>
          </a:p>
          <a:p>
            <a:r>
              <a:rPr lang="en-GB" dirty="0"/>
              <a:t>Display photos on planar proxy </a:t>
            </a:r>
            <a:endParaRPr lang="en-GB" dirty="0" smtClean="0"/>
          </a:p>
          <a:p>
            <a:r>
              <a:rPr lang="en-GB" dirty="0" smtClean="0"/>
              <a:t>Graph of all photos with edges encoding transition costs</a:t>
            </a:r>
          </a:p>
          <a:p>
            <a:r>
              <a:rPr lang="en-GB" dirty="0" smtClean="0"/>
              <a:t>Path planning using </a:t>
            </a:r>
            <a:r>
              <a:rPr lang="en-GB" dirty="0" err="1" smtClean="0"/>
              <a:t>Dijkstra</a:t>
            </a:r>
            <a:endParaRPr lang="en-GB" dirty="0" smtClean="0"/>
          </a:p>
          <a:p>
            <a:r>
              <a:rPr lang="en-GB" dirty="0" smtClean="0"/>
              <a:t>Smooth the resulting path</a:t>
            </a:r>
          </a:p>
          <a:p>
            <a:r>
              <a:rPr lang="en-GB" dirty="0" smtClean="0"/>
              <a:t>Stabilise appearance</a:t>
            </a:r>
          </a:p>
          <a:p>
            <a:endParaRPr lang="en-GB" dirty="0"/>
          </a:p>
        </p:txBody>
      </p:sp>
      <p:pic>
        <p:nvPicPr>
          <p:cNvPr id="10" name="FindingPaths-cli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211888" y="1697038"/>
            <a:ext cx="5384800" cy="4038600"/>
          </a:xfrm>
        </p:spPr>
      </p:pic>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13</a:t>
            </a:fld>
            <a:endParaRPr lang="en-GB" dirty="0"/>
          </a:p>
        </p:txBody>
      </p:sp>
      <p:sp>
        <p:nvSpPr>
          <p:cNvPr id="9" name="TextBox 8"/>
          <p:cNvSpPr txBox="1"/>
          <p:nvPr/>
        </p:nvSpPr>
        <p:spPr>
          <a:xfrm>
            <a:off x="11596688" y="2495638"/>
            <a:ext cx="226591" cy="3240000"/>
          </a:xfrm>
          <a:prstGeom prst="rect">
            <a:avLst/>
          </a:prstGeom>
          <a:noFill/>
        </p:spPr>
        <p:txBody>
          <a:bodyPr vert="vert270" wrap="square" lIns="36000" tIns="36000" rIns="36000" bIns="0" rtlCol="0" anchor="t">
            <a:spAutoFit/>
          </a:bodyPr>
          <a:lstStyle/>
          <a:p>
            <a:r>
              <a:rPr lang="en-GB" sz="1000" dirty="0">
                <a:solidFill>
                  <a:schemeClr val="bg2"/>
                </a:solidFill>
                <a:latin typeface="+mn-lt"/>
              </a:rPr>
              <a:t>[</a:t>
            </a:r>
            <a:r>
              <a:rPr lang="en-GB" sz="1000" dirty="0" err="1">
                <a:solidFill>
                  <a:schemeClr val="bg2"/>
                </a:solidFill>
                <a:latin typeface="+mn-lt"/>
              </a:rPr>
              <a:t>Snavely</a:t>
            </a:r>
            <a:r>
              <a:rPr lang="en-GB" sz="1000" dirty="0">
                <a:solidFill>
                  <a:schemeClr val="bg2"/>
                </a:solidFill>
                <a:latin typeface="+mn-lt"/>
              </a:rPr>
              <a:t> et al., SIGGRAPH 2008]</a:t>
            </a:r>
          </a:p>
        </p:txBody>
      </p:sp>
    </p:spTree>
    <p:extLst>
      <p:ext uri="{BB962C8B-B14F-4D97-AF65-F5344CB8AC3E}">
        <p14:creationId xmlns:p14="http://schemas.microsoft.com/office/powerpoint/2010/main" val="798466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dirty="0" smtClean="0"/>
              <a:t>Exploring </a:t>
            </a:r>
            <a:r>
              <a:rPr lang="en-GB" dirty="0" err="1" smtClean="0"/>
              <a:t>photobios</a:t>
            </a:r>
            <a:r>
              <a:rPr lang="en-GB" sz="2400" dirty="0"/>
              <a:t/>
            </a:r>
            <a:br>
              <a:rPr lang="en-GB" sz="2400" dirty="0"/>
            </a:br>
            <a:r>
              <a:rPr lang="en-GB" sz="2000" b="0" dirty="0" smtClean="0">
                <a:latin typeface="+mn-lt"/>
              </a:rPr>
              <a:t>[</a:t>
            </a:r>
            <a:r>
              <a:rPr lang="en-GB" sz="2000" b="0" dirty="0" err="1" smtClean="0">
                <a:latin typeface="+mn-lt"/>
              </a:rPr>
              <a:t>Kemelmacher-Shlizerman</a:t>
            </a:r>
            <a:r>
              <a:rPr lang="en-GB" sz="2000" b="0" dirty="0" smtClean="0">
                <a:latin typeface="+mn-lt"/>
              </a:rPr>
              <a:t> et al., SIGGRAPH 2011]</a:t>
            </a:r>
            <a:endParaRPr lang="en-GB" sz="2400" b="0" dirty="0">
              <a:latin typeface="+mn-lt"/>
            </a:endParaRPr>
          </a:p>
        </p:txBody>
      </p:sp>
      <p:sp>
        <p:nvSpPr>
          <p:cNvPr id="15" name="Content Placeholder 14"/>
          <p:cNvSpPr>
            <a:spLocks noGrp="1"/>
          </p:cNvSpPr>
          <p:nvPr>
            <p:ph sz="half" idx="1"/>
          </p:nvPr>
        </p:nvSpPr>
        <p:spPr>
          <a:xfrm>
            <a:off x="624416" y="1196975"/>
            <a:ext cx="6843183" cy="5040313"/>
          </a:xfrm>
        </p:spPr>
        <p:txBody>
          <a:bodyPr anchor="ctr"/>
          <a:lstStyle/>
          <a:p>
            <a:r>
              <a:rPr lang="en-GB" dirty="0" smtClean="0"/>
              <a:t>Goal: create smooth face animation from photos, aka ‘</a:t>
            </a:r>
            <a:r>
              <a:rPr lang="en-GB" dirty="0" err="1" smtClean="0"/>
              <a:t>photobios</a:t>
            </a:r>
            <a:r>
              <a:rPr lang="en-GB" dirty="0" smtClean="0"/>
              <a:t>’</a:t>
            </a:r>
          </a:p>
          <a:p>
            <a:r>
              <a:rPr lang="en-GB" dirty="0" smtClean="0"/>
              <a:t>Automatic 3D face alignment</a:t>
            </a:r>
          </a:p>
          <a:p>
            <a:r>
              <a:rPr lang="en-GB" dirty="0" smtClean="0"/>
              <a:t>Build Face Graph with transition costs</a:t>
            </a:r>
          </a:p>
          <a:p>
            <a:r>
              <a:rPr lang="en-GB" dirty="0" smtClean="0"/>
              <a:t>Get animation from shortest path</a:t>
            </a:r>
          </a:p>
          <a:p>
            <a:r>
              <a:rPr lang="en-GB" dirty="0" smtClean="0"/>
              <a:t>Cross dissolve produces motion effect</a:t>
            </a:r>
          </a:p>
          <a:p>
            <a:r>
              <a:rPr lang="en-GB" dirty="0" smtClean="0"/>
              <a:t>Implemented as “face movies” in Picasa</a:t>
            </a:r>
          </a:p>
        </p:txBody>
      </p:sp>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14</a:t>
            </a:fld>
            <a:endParaRPr lang="en-GB" dirty="0"/>
          </a:p>
        </p:txBody>
      </p:sp>
      <p:pic>
        <p:nvPicPr>
          <p:cNvPr id="3" name="Photobios result-23868285-cro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7589307" y="1947532"/>
            <a:ext cx="3810000" cy="3584223"/>
          </a:xfrm>
        </p:spPr>
      </p:pic>
      <p:sp>
        <p:nvSpPr>
          <p:cNvPr id="9" name="TextBox 8"/>
          <p:cNvSpPr txBox="1"/>
          <p:nvPr/>
        </p:nvSpPr>
        <p:spPr>
          <a:xfrm>
            <a:off x="11399307" y="2291755"/>
            <a:ext cx="226591" cy="3240000"/>
          </a:xfrm>
          <a:prstGeom prst="rect">
            <a:avLst/>
          </a:prstGeom>
          <a:noFill/>
        </p:spPr>
        <p:txBody>
          <a:bodyPr vert="vert270" wrap="square" lIns="36000" tIns="36000" rIns="36000" bIns="0" rtlCol="0" anchor="t">
            <a:spAutoFit/>
          </a:bodyPr>
          <a:lstStyle/>
          <a:p>
            <a:r>
              <a:rPr lang="en-GB" sz="1000" dirty="0">
                <a:solidFill>
                  <a:schemeClr val="bg2"/>
                </a:solidFill>
                <a:latin typeface="+mn-lt"/>
              </a:rPr>
              <a:t>[</a:t>
            </a:r>
            <a:r>
              <a:rPr lang="en-GB" sz="1000" dirty="0" err="1">
                <a:solidFill>
                  <a:schemeClr val="bg2"/>
                </a:solidFill>
                <a:latin typeface="+mn-lt"/>
              </a:rPr>
              <a:t>Kemelmacher-Shlizerman</a:t>
            </a:r>
            <a:r>
              <a:rPr lang="en-GB" sz="1000" dirty="0">
                <a:solidFill>
                  <a:schemeClr val="bg2"/>
                </a:solidFill>
                <a:latin typeface="+mn-lt"/>
              </a:rPr>
              <a:t> et al., SIGGRAPH 2011]</a:t>
            </a:r>
          </a:p>
        </p:txBody>
      </p:sp>
    </p:spTree>
    <p:extLst>
      <p:ext uri="{BB962C8B-B14F-4D97-AF65-F5344CB8AC3E}">
        <p14:creationId xmlns:p14="http://schemas.microsoft.com/office/powerpoint/2010/main" val="3633329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Time-lapse Mining from Internet Photos</a:t>
            </a:r>
            <a:br>
              <a:rPr lang="en-US" dirty="0"/>
            </a:br>
            <a:r>
              <a:rPr lang="en-GB" sz="2000" b="0" dirty="0" smtClean="0">
                <a:latin typeface="+mn-lt"/>
              </a:rPr>
              <a:t>[Martin-</a:t>
            </a:r>
            <a:r>
              <a:rPr lang="en-GB" sz="2000" b="0" dirty="0" err="1" smtClean="0">
                <a:latin typeface="+mn-lt"/>
              </a:rPr>
              <a:t>Brualla</a:t>
            </a:r>
            <a:r>
              <a:rPr lang="en-GB" sz="2000" b="0" dirty="0" smtClean="0">
                <a:latin typeface="+mn-lt"/>
              </a:rPr>
              <a:t> et al., SIGGRAPH 2015]</a:t>
            </a:r>
            <a:endParaRPr lang="en-GB" sz="2400" b="0" dirty="0">
              <a:latin typeface="+mn-lt"/>
            </a:endParaRPr>
          </a:p>
        </p:txBody>
      </p:sp>
      <p:sp>
        <p:nvSpPr>
          <p:cNvPr id="8" name="Content Placeholder 7"/>
          <p:cNvSpPr>
            <a:spLocks noGrp="1"/>
          </p:cNvSpPr>
          <p:nvPr>
            <p:ph sz="half" idx="1"/>
          </p:nvPr>
        </p:nvSpPr>
        <p:spPr/>
        <p:txBody>
          <a:bodyPr anchor="ctr"/>
          <a:lstStyle/>
          <a:p>
            <a:r>
              <a:rPr lang="en-GB" dirty="0" smtClean="0"/>
              <a:t>Cluster 86 million internet photos by geolocation</a:t>
            </a:r>
          </a:p>
          <a:p>
            <a:r>
              <a:rPr lang="en-GB" dirty="0" smtClean="0"/>
              <a:t>Reconstruct landmarks (</a:t>
            </a:r>
            <a:r>
              <a:rPr lang="en-GB" dirty="0" err="1" smtClean="0"/>
              <a:t>SfM</a:t>
            </a:r>
            <a:r>
              <a:rPr lang="en-GB" dirty="0" smtClean="0"/>
              <a:t>)</a:t>
            </a:r>
          </a:p>
          <a:p>
            <a:r>
              <a:rPr lang="en-GB" dirty="0" smtClean="0"/>
              <a:t>Align photos to reference view</a:t>
            </a:r>
          </a:p>
          <a:p>
            <a:r>
              <a:rPr lang="en-GB" dirty="0" smtClean="0"/>
              <a:t>Stabilise appearance using temporal Huber regularisation</a:t>
            </a:r>
          </a:p>
          <a:p>
            <a:r>
              <a:rPr lang="en-GB" dirty="0" smtClean="0"/>
              <a:t>Discovered 11K+ time lapses</a:t>
            </a:r>
          </a:p>
        </p:txBody>
      </p:sp>
      <p:pic>
        <p:nvPicPr>
          <p:cNvPr id="10" name="Time-lapse Mining from Internet Photos [SIGGRAPH 2015]-wptzVm0tngc-cli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211888" y="1697038"/>
            <a:ext cx="5384800" cy="4038600"/>
          </a:xfrm>
        </p:spPr>
      </p:pic>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15</a:t>
            </a:fld>
            <a:endParaRPr lang="en-GB" dirty="0"/>
          </a:p>
        </p:txBody>
      </p:sp>
      <p:sp>
        <p:nvSpPr>
          <p:cNvPr id="9" name="TextBox 8"/>
          <p:cNvSpPr txBox="1"/>
          <p:nvPr/>
        </p:nvSpPr>
        <p:spPr>
          <a:xfrm>
            <a:off x="11596688" y="2495638"/>
            <a:ext cx="226591" cy="3240000"/>
          </a:xfrm>
          <a:prstGeom prst="rect">
            <a:avLst/>
          </a:prstGeom>
          <a:noFill/>
        </p:spPr>
        <p:txBody>
          <a:bodyPr vert="vert270" wrap="square" lIns="36000" tIns="36000" rIns="36000" bIns="0" rtlCol="0" anchor="t">
            <a:spAutoFit/>
          </a:bodyPr>
          <a:lstStyle/>
          <a:p>
            <a:r>
              <a:rPr lang="en-GB" sz="1000" dirty="0">
                <a:solidFill>
                  <a:schemeClr val="bg2"/>
                </a:solidFill>
                <a:latin typeface="+mn-lt"/>
              </a:rPr>
              <a:t>[Martin-</a:t>
            </a:r>
            <a:r>
              <a:rPr lang="en-GB" sz="1000" dirty="0" err="1">
                <a:solidFill>
                  <a:schemeClr val="bg2"/>
                </a:solidFill>
                <a:latin typeface="+mn-lt"/>
              </a:rPr>
              <a:t>Brualla</a:t>
            </a:r>
            <a:r>
              <a:rPr lang="en-GB" sz="1000" dirty="0">
                <a:solidFill>
                  <a:schemeClr val="bg2"/>
                </a:solidFill>
                <a:latin typeface="+mn-lt"/>
              </a:rPr>
              <a:t> et al., SIGGRAPH 2015]</a:t>
            </a:r>
          </a:p>
        </p:txBody>
      </p:sp>
    </p:spTree>
    <p:extLst>
      <p:ext uri="{BB962C8B-B14F-4D97-AF65-F5344CB8AC3E}">
        <p14:creationId xmlns:p14="http://schemas.microsoft.com/office/powerpoint/2010/main" val="2960587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lgn="ctr"/>
            <a:r>
              <a:rPr lang="en-GB" dirty="0" smtClean="0"/>
              <a:t>Consumer tools</a:t>
            </a:r>
            <a:endParaRPr lang="en-GB" dirty="0"/>
          </a:p>
        </p:txBody>
      </p:sp>
      <p:sp>
        <p:nvSpPr>
          <p:cNvPr id="2" name="Content Placeholder 1"/>
          <p:cNvSpPr>
            <a:spLocks noGrp="1"/>
          </p:cNvSpPr>
          <p:nvPr>
            <p:ph sz="half" idx="2"/>
          </p:nvPr>
        </p:nvSpPr>
        <p:spPr/>
        <p:txBody>
          <a:bodyPr/>
          <a:lstStyle/>
          <a:p>
            <a:r>
              <a:rPr lang="en-GB" dirty="0"/>
              <a:t>Adobe Premiere Elements</a:t>
            </a:r>
          </a:p>
          <a:p>
            <a:r>
              <a:rPr lang="en-GB" dirty="0" smtClean="0"/>
              <a:t>Apple iMovie</a:t>
            </a:r>
          </a:p>
          <a:p>
            <a:r>
              <a:rPr lang="en-GB" dirty="0" smtClean="0"/>
              <a:t>Pinnacle Studio</a:t>
            </a:r>
          </a:p>
          <a:p>
            <a:r>
              <a:rPr lang="en-GB" dirty="0" smtClean="0"/>
              <a:t>Sony Vegas Movie Studio</a:t>
            </a:r>
          </a:p>
          <a:p>
            <a:r>
              <a:rPr lang="en-GB" dirty="0" smtClean="0"/>
              <a:t>Windows Movie Maker</a:t>
            </a:r>
          </a:p>
          <a:p>
            <a:r>
              <a:rPr lang="en-GB" dirty="0" smtClean="0"/>
              <a:t>YouTube Video Editor</a:t>
            </a:r>
            <a:endParaRPr lang="en-GB" dirty="0"/>
          </a:p>
        </p:txBody>
      </p:sp>
      <p:sp>
        <p:nvSpPr>
          <p:cNvPr id="8" name="Text Placeholder 7"/>
          <p:cNvSpPr>
            <a:spLocks noGrp="1"/>
          </p:cNvSpPr>
          <p:nvPr>
            <p:ph type="body" sz="quarter" idx="3"/>
          </p:nvPr>
        </p:nvSpPr>
        <p:spPr/>
        <p:txBody>
          <a:bodyPr/>
          <a:lstStyle/>
          <a:p>
            <a:pPr algn="ctr"/>
            <a:r>
              <a:rPr lang="en-GB" dirty="0" smtClean="0"/>
              <a:t>Professional tools</a:t>
            </a:r>
            <a:endParaRPr lang="en-GB" dirty="0"/>
          </a:p>
        </p:txBody>
      </p:sp>
      <p:sp>
        <p:nvSpPr>
          <p:cNvPr id="9" name="Content Placeholder 8"/>
          <p:cNvSpPr>
            <a:spLocks noGrp="1"/>
          </p:cNvSpPr>
          <p:nvPr>
            <p:ph sz="quarter" idx="4"/>
          </p:nvPr>
        </p:nvSpPr>
        <p:spPr/>
        <p:txBody>
          <a:bodyPr/>
          <a:lstStyle/>
          <a:p>
            <a:r>
              <a:rPr lang="en-GB" dirty="0" smtClean="0"/>
              <a:t>Adobe After Effects</a:t>
            </a:r>
          </a:p>
          <a:p>
            <a:r>
              <a:rPr lang="en-GB" dirty="0" smtClean="0"/>
              <a:t>Adobe Premiere Pro</a:t>
            </a:r>
          </a:p>
          <a:p>
            <a:r>
              <a:rPr lang="en-GB" dirty="0" smtClean="0"/>
              <a:t>Avid Media Composer</a:t>
            </a:r>
          </a:p>
          <a:p>
            <a:r>
              <a:rPr lang="en-GB" dirty="0" smtClean="0"/>
              <a:t>Final Cut Pro</a:t>
            </a:r>
          </a:p>
          <a:p>
            <a:r>
              <a:rPr lang="en-GB" dirty="0" smtClean="0"/>
              <a:t>Nuke</a:t>
            </a:r>
          </a:p>
          <a:p>
            <a:r>
              <a:rPr lang="en-GB" dirty="0" smtClean="0"/>
              <a:t>Sony Vegas Pro</a:t>
            </a:r>
            <a:endParaRPr lang="en-GB" dirty="0"/>
          </a:p>
        </p:txBody>
      </p:sp>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11"/>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12"/>
          </p:nvPr>
        </p:nvSpPr>
        <p:spPr/>
        <p:txBody>
          <a:bodyPr/>
          <a:lstStyle/>
          <a:p>
            <a:fld id="{9B281B64-7B92-47B0-8A60-E22259C079AF}" type="slidenum">
              <a:rPr lang="en-GB" smtClean="0"/>
              <a:pPr/>
              <a:t>16</a:t>
            </a:fld>
            <a:endParaRPr lang="en-GB" dirty="0"/>
          </a:p>
        </p:txBody>
      </p:sp>
      <p:sp>
        <p:nvSpPr>
          <p:cNvPr id="3" name="Title 2"/>
          <p:cNvSpPr>
            <a:spLocks noGrp="1"/>
          </p:cNvSpPr>
          <p:nvPr>
            <p:ph type="title"/>
          </p:nvPr>
        </p:nvSpPr>
        <p:spPr/>
        <p:txBody>
          <a:bodyPr/>
          <a:lstStyle/>
          <a:p>
            <a:r>
              <a:rPr lang="en-US" dirty="0" smtClean="0"/>
              <a:t>Existing video editing tools</a:t>
            </a:r>
            <a:endParaRPr lang="en-GB" dirty="0"/>
          </a:p>
        </p:txBody>
      </p:sp>
    </p:spTree>
    <p:extLst>
      <p:ext uri="{BB962C8B-B14F-4D97-AF65-F5344CB8AC3E}">
        <p14:creationId xmlns:p14="http://schemas.microsoft.com/office/powerpoint/2010/main" val="182830799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lgn="ctr"/>
            <a:r>
              <a:rPr lang="en-GB" dirty="0" smtClean="0"/>
              <a:t>Consumer tools</a:t>
            </a:r>
            <a:endParaRPr lang="en-GB" dirty="0"/>
          </a:p>
        </p:txBody>
      </p:sp>
      <p:sp>
        <p:nvSpPr>
          <p:cNvPr id="8" name="Text Placeholder 7"/>
          <p:cNvSpPr>
            <a:spLocks noGrp="1"/>
          </p:cNvSpPr>
          <p:nvPr>
            <p:ph type="body" sz="quarter" idx="3"/>
          </p:nvPr>
        </p:nvSpPr>
        <p:spPr/>
        <p:txBody>
          <a:bodyPr/>
          <a:lstStyle/>
          <a:p>
            <a:pPr algn="ctr"/>
            <a:r>
              <a:rPr lang="en-GB" dirty="0" smtClean="0"/>
              <a:t>Professional tools</a:t>
            </a:r>
            <a:endParaRPr lang="en-GB" dirty="0"/>
          </a:p>
        </p:txBody>
      </p:sp>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11"/>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12"/>
          </p:nvPr>
        </p:nvSpPr>
        <p:spPr/>
        <p:txBody>
          <a:bodyPr/>
          <a:lstStyle/>
          <a:p>
            <a:fld id="{9B281B64-7B92-47B0-8A60-E22259C079AF}" type="slidenum">
              <a:rPr lang="en-GB" smtClean="0"/>
              <a:pPr/>
              <a:t>17</a:t>
            </a:fld>
            <a:endParaRPr lang="en-GB" dirty="0"/>
          </a:p>
        </p:txBody>
      </p:sp>
      <p:sp>
        <p:nvSpPr>
          <p:cNvPr id="3" name="Title 2"/>
          <p:cNvSpPr>
            <a:spLocks noGrp="1"/>
          </p:cNvSpPr>
          <p:nvPr>
            <p:ph type="title"/>
          </p:nvPr>
        </p:nvSpPr>
        <p:spPr/>
        <p:txBody>
          <a:bodyPr/>
          <a:lstStyle/>
          <a:p>
            <a:r>
              <a:rPr lang="en-US" dirty="0" smtClean="0"/>
              <a:t>Existing video editing tools</a:t>
            </a:r>
            <a:endParaRPr lang="en-GB" dirty="0"/>
          </a:p>
        </p:txBody>
      </p:sp>
      <p:pic>
        <p:nvPicPr>
          <p:cNvPr id="3074" name="Picture 2" descr="File:Final Cut Pro 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376" y="2283465"/>
            <a:ext cx="5040000" cy="3137986"/>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screenshots.en.sftcdn.net/en/scrn/74000/74149/windows-live-movie-maker-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874" y="2137573"/>
            <a:ext cx="4680000" cy="342977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1360012" y="5710535"/>
            <a:ext cx="3915725" cy="461665"/>
          </a:xfrm>
          <a:prstGeom prst="rect">
            <a:avLst/>
          </a:prstGeom>
          <a:noFill/>
        </p:spPr>
        <p:txBody>
          <a:bodyPr wrap="square" rtlCol="0">
            <a:spAutoFit/>
          </a:bodyPr>
          <a:lstStyle/>
          <a:p>
            <a:pPr algn="ctr"/>
            <a:r>
              <a:rPr lang="en-GB" sz="2400" dirty="0" smtClean="0">
                <a:latin typeface="+mn-lt"/>
              </a:rPr>
              <a:t>Windows Movie Maker</a:t>
            </a:r>
            <a:endParaRPr lang="en-GB" sz="2400" dirty="0">
              <a:latin typeface="+mn-lt"/>
            </a:endParaRPr>
          </a:p>
        </p:txBody>
      </p:sp>
      <p:sp>
        <p:nvSpPr>
          <p:cNvPr id="16" name="TextBox 15"/>
          <p:cNvSpPr txBox="1"/>
          <p:nvPr/>
        </p:nvSpPr>
        <p:spPr>
          <a:xfrm>
            <a:off x="6877513" y="5710534"/>
            <a:ext cx="3915725" cy="461665"/>
          </a:xfrm>
          <a:prstGeom prst="rect">
            <a:avLst/>
          </a:prstGeom>
          <a:noFill/>
        </p:spPr>
        <p:txBody>
          <a:bodyPr wrap="square" rtlCol="0">
            <a:spAutoFit/>
          </a:bodyPr>
          <a:lstStyle/>
          <a:p>
            <a:pPr algn="ctr"/>
            <a:r>
              <a:rPr lang="en-GB" sz="2400" dirty="0" smtClean="0">
                <a:latin typeface="+mn-lt"/>
              </a:rPr>
              <a:t>Final Cut Pro</a:t>
            </a:r>
            <a:endParaRPr lang="en-GB" sz="2400" dirty="0">
              <a:latin typeface="+mn-lt"/>
            </a:endParaRPr>
          </a:p>
        </p:txBody>
      </p:sp>
      <p:sp>
        <p:nvSpPr>
          <p:cNvPr id="15" name="TextBox 8"/>
          <p:cNvSpPr txBox="1"/>
          <p:nvPr/>
        </p:nvSpPr>
        <p:spPr>
          <a:xfrm>
            <a:off x="11353800" y="1600200"/>
            <a:ext cx="226591" cy="3797267"/>
          </a:xfrm>
          <a:prstGeom prst="rect">
            <a:avLst/>
          </a:prstGeom>
          <a:noFill/>
        </p:spPr>
        <p:txBody>
          <a:bodyPr vert="vert270" wrap="square" lIns="36000" tIns="36000" rIns="36000" bIns="0" rtlCol="0">
            <a:spAutoFit/>
          </a:bodyPr>
          <a:lstStyle/>
          <a:p>
            <a:r>
              <a:rPr lang="en-GB" sz="1000" dirty="0">
                <a:solidFill>
                  <a:schemeClr val="bg2"/>
                </a:solidFill>
                <a:latin typeface="+mn-lt"/>
              </a:rPr>
              <a:t>[http://</a:t>
            </a:r>
            <a:r>
              <a:rPr lang="en-GB" sz="1000" dirty="0" err="1">
                <a:solidFill>
                  <a:schemeClr val="bg2"/>
                </a:solidFill>
                <a:latin typeface="+mn-lt"/>
              </a:rPr>
              <a:t>en.wikipedia.org</a:t>
            </a:r>
            <a:r>
              <a:rPr lang="en-GB" sz="1000" dirty="0">
                <a:solidFill>
                  <a:schemeClr val="bg2"/>
                </a:solidFill>
                <a:latin typeface="+mn-lt"/>
              </a:rPr>
              <a:t>/wiki/</a:t>
            </a:r>
            <a:r>
              <a:rPr lang="en-GB" sz="1000" dirty="0" err="1">
                <a:solidFill>
                  <a:schemeClr val="bg2"/>
                </a:solidFill>
                <a:latin typeface="+mn-lt"/>
              </a:rPr>
              <a:t>File:Final_Cut_Pro_X.jpg</a:t>
            </a:r>
            <a:r>
              <a:rPr lang="en-GB" sz="1000" dirty="0">
                <a:solidFill>
                  <a:schemeClr val="bg2"/>
                </a:solidFill>
                <a:latin typeface="+mn-lt"/>
              </a:rPr>
              <a:t>]</a:t>
            </a:r>
          </a:p>
        </p:txBody>
      </p:sp>
      <p:sp>
        <p:nvSpPr>
          <p:cNvPr id="17" name="TextBox 8"/>
          <p:cNvSpPr txBox="1"/>
          <p:nvPr/>
        </p:nvSpPr>
        <p:spPr>
          <a:xfrm>
            <a:off x="5638800" y="1752600"/>
            <a:ext cx="380480" cy="3797267"/>
          </a:xfrm>
          <a:prstGeom prst="rect">
            <a:avLst/>
          </a:prstGeom>
          <a:noFill/>
        </p:spPr>
        <p:txBody>
          <a:bodyPr vert="vert270" wrap="square" lIns="36000" tIns="36000" rIns="36000" bIns="0" rtlCol="0">
            <a:spAutoFit/>
          </a:bodyPr>
          <a:lstStyle/>
          <a:p>
            <a:r>
              <a:rPr lang="en-GB" sz="1000" dirty="0">
                <a:solidFill>
                  <a:schemeClr val="bg2"/>
                </a:solidFill>
                <a:latin typeface="+mn-lt"/>
              </a:rPr>
              <a:t>[http://</a:t>
            </a:r>
            <a:r>
              <a:rPr lang="en-GB" sz="1000" dirty="0" err="1">
                <a:solidFill>
                  <a:schemeClr val="bg2"/>
                </a:solidFill>
                <a:latin typeface="+mn-lt"/>
              </a:rPr>
              <a:t>screenshots.en.sftcdn.net</a:t>
            </a:r>
            <a:r>
              <a:rPr lang="en-GB" sz="1000" dirty="0">
                <a:solidFill>
                  <a:schemeClr val="bg2"/>
                </a:solidFill>
                <a:latin typeface="+mn-lt"/>
              </a:rPr>
              <a:t>/en/</a:t>
            </a:r>
            <a:r>
              <a:rPr lang="en-GB" sz="1000" dirty="0" err="1">
                <a:solidFill>
                  <a:schemeClr val="bg2"/>
                </a:solidFill>
                <a:latin typeface="+mn-lt"/>
              </a:rPr>
              <a:t>scrn</a:t>
            </a:r>
            <a:r>
              <a:rPr lang="en-GB" sz="1000" dirty="0">
                <a:solidFill>
                  <a:schemeClr val="bg2"/>
                </a:solidFill>
                <a:latin typeface="+mn-lt"/>
              </a:rPr>
              <a:t>/74000</a:t>
            </a:r>
            <a:r>
              <a:rPr lang="en-GB" sz="1000" dirty="0" smtClean="0">
                <a:solidFill>
                  <a:schemeClr val="bg2"/>
                </a:solidFill>
                <a:latin typeface="+mn-lt"/>
              </a:rPr>
              <a:t>/</a:t>
            </a:r>
          </a:p>
          <a:p>
            <a:r>
              <a:rPr lang="en-GB" sz="1000" dirty="0" smtClean="0">
                <a:solidFill>
                  <a:schemeClr val="bg2"/>
                </a:solidFill>
                <a:latin typeface="+mn-lt"/>
              </a:rPr>
              <a:t>74149</a:t>
            </a:r>
            <a:r>
              <a:rPr lang="en-GB" sz="1000" dirty="0">
                <a:solidFill>
                  <a:schemeClr val="bg2"/>
                </a:solidFill>
                <a:latin typeface="+mn-lt"/>
              </a:rPr>
              <a:t>/windows-live-movie-maker-22.jpg]</a:t>
            </a:r>
          </a:p>
        </p:txBody>
      </p:sp>
    </p:spTree>
    <p:extLst>
      <p:ext uri="{BB962C8B-B14F-4D97-AF65-F5344CB8AC3E}">
        <p14:creationId xmlns:p14="http://schemas.microsoft.com/office/powerpoint/2010/main" val="20942104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GB" dirty="0" smtClean="0"/>
              <a:t>Non-linear </a:t>
            </a:r>
            <a:r>
              <a:rPr lang="en-GB" dirty="0"/>
              <a:t>video </a:t>
            </a:r>
            <a:r>
              <a:rPr lang="en-GB" dirty="0" smtClean="0"/>
              <a:t>editing:</a:t>
            </a:r>
          </a:p>
          <a:p>
            <a:pPr lvl="1"/>
            <a:r>
              <a:rPr lang="en-GB" dirty="0"/>
              <a:t>One or more video + audio tracks that are composited </a:t>
            </a:r>
            <a:r>
              <a:rPr lang="en-GB" dirty="0" smtClean="0"/>
              <a:t>together</a:t>
            </a:r>
          </a:p>
          <a:p>
            <a:pPr lvl="1"/>
            <a:r>
              <a:rPr lang="en-GB" dirty="0" smtClean="0"/>
              <a:t>Combine videos, music, photos with titles and mattes</a:t>
            </a:r>
            <a:endParaRPr lang="en-GB" dirty="0"/>
          </a:p>
          <a:p>
            <a:pPr lvl="1"/>
            <a:r>
              <a:rPr lang="en-GB" dirty="0" err="1" smtClean="0"/>
              <a:t>Losslessly</a:t>
            </a:r>
            <a:r>
              <a:rPr lang="en-GB" dirty="0" smtClean="0"/>
              <a:t> trim, stretch and rearrange audio/video clips</a:t>
            </a:r>
            <a:endParaRPr lang="en-GB" dirty="0"/>
          </a:p>
          <a:p>
            <a:r>
              <a:rPr lang="en-GB" dirty="0"/>
              <a:t>Audio effects: </a:t>
            </a:r>
            <a:r>
              <a:rPr lang="en-GB" dirty="0" err="1"/>
              <a:t>denoise</a:t>
            </a:r>
            <a:r>
              <a:rPr lang="en-GB" dirty="0"/>
              <a:t>, high/low pass, reverb, equaliser, …</a:t>
            </a:r>
          </a:p>
          <a:p>
            <a:r>
              <a:rPr lang="en-GB" dirty="0" smtClean="0"/>
              <a:t>Video transitions: cross dissolve, wipe, iris, zoom, 3D motions, …</a:t>
            </a:r>
          </a:p>
          <a:p>
            <a:r>
              <a:rPr lang="en-GB" dirty="0" smtClean="0"/>
              <a:t>Video effects: colour correction, blur, grain, keying, warping, …</a:t>
            </a:r>
          </a:p>
        </p:txBody>
      </p:sp>
      <p:sp>
        <p:nvSpPr>
          <p:cNvPr id="10" name="Title 9"/>
          <p:cNvSpPr>
            <a:spLocks noGrp="1"/>
          </p:cNvSpPr>
          <p:nvPr>
            <p:ph type="title"/>
          </p:nvPr>
        </p:nvSpPr>
        <p:spPr/>
        <p:txBody>
          <a:bodyPr/>
          <a:lstStyle/>
          <a:p>
            <a:r>
              <a:rPr lang="en-GB" dirty="0" smtClean="0"/>
              <a:t>Basic video editing functionality</a:t>
            </a:r>
            <a:endParaRPr lang="en-GB" dirty="0"/>
          </a:p>
        </p:txBody>
      </p:sp>
      <p:sp>
        <p:nvSpPr>
          <p:cNvPr id="6" name="Date Placeholder 5"/>
          <p:cNvSpPr>
            <a:spLocks noGrp="1"/>
          </p:cNvSpPr>
          <p:nvPr>
            <p:ph type="dt" sz="half" idx="2"/>
          </p:nvPr>
        </p:nvSpPr>
        <p:spPr/>
        <p:txBody>
          <a:bodyPr/>
          <a:lstStyle/>
          <a:p>
            <a:r>
              <a:rPr lang="en-US" smtClean="0"/>
              <a:t>2015-08-13</a:t>
            </a:r>
            <a:endParaRPr lang="en-GB" dirty="0"/>
          </a:p>
        </p:txBody>
      </p:sp>
      <p:sp>
        <p:nvSpPr>
          <p:cNvPr id="7" name="Footer Placeholder 6"/>
          <p:cNvSpPr>
            <a:spLocks noGrp="1"/>
          </p:cNvSpPr>
          <p:nvPr>
            <p:ph type="ftr" sz="quarter" idx="3"/>
          </p:nvPr>
        </p:nvSpPr>
        <p:spPr/>
        <p:txBody>
          <a:bodyPr/>
          <a:lstStyle/>
          <a:p>
            <a:r>
              <a:rPr lang="en-GB" smtClean="0"/>
              <a:t>Christian Richardt – User-Centric Computational Videography</a:t>
            </a:r>
            <a:endParaRPr lang="en-GB" dirty="0"/>
          </a:p>
        </p:txBody>
      </p:sp>
      <p:sp>
        <p:nvSpPr>
          <p:cNvPr id="8" name="Slide Number Placeholder 7"/>
          <p:cNvSpPr>
            <a:spLocks noGrp="1"/>
          </p:cNvSpPr>
          <p:nvPr>
            <p:ph type="sldNum" sz="quarter" idx="4"/>
          </p:nvPr>
        </p:nvSpPr>
        <p:spPr/>
        <p:txBody>
          <a:bodyPr/>
          <a:lstStyle/>
          <a:p>
            <a:fld id="{9B281B64-7B92-47B0-8A60-E22259C079AF}" type="slidenum">
              <a:rPr lang="en-GB" smtClean="0"/>
              <a:pPr/>
              <a:t>18</a:t>
            </a:fld>
            <a:endParaRPr lang="en-GB" dirty="0"/>
          </a:p>
        </p:txBody>
      </p:sp>
    </p:spTree>
    <p:extLst>
      <p:ext uri="{BB962C8B-B14F-4D97-AF65-F5344CB8AC3E}">
        <p14:creationId xmlns:p14="http://schemas.microsoft.com/office/powerpoint/2010/main" val="24724481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remiere CS6 Transitions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59850" cy="5040313"/>
          </a:xfrm>
        </p:spPr>
      </p:pic>
      <p:sp>
        <p:nvSpPr>
          <p:cNvPr id="3" name="Title 2"/>
          <p:cNvSpPr>
            <a:spLocks noGrp="1"/>
          </p:cNvSpPr>
          <p:nvPr>
            <p:ph type="title"/>
          </p:nvPr>
        </p:nvSpPr>
        <p:spPr/>
        <p:txBody>
          <a:bodyPr/>
          <a:lstStyle/>
          <a:p>
            <a:r>
              <a:rPr lang="en-GB" dirty="0" smtClean="0"/>
              <a:t>Video transitions</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19</a:t>
            </a:fld>
            <a:endParaRPr lang="en-GB" dirty="0"/>
          </a:p>
        </p:txBody>
      </p:sp>
      <p:sp>
        <p:nvSpPr>
          <p:cNvPr id="9" name="TextBox 8"/>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[Christian Richardt]</a:t>
            </a:r>
            <a:endParaRPr lang="en-GB" sz="1000" dirty="0">
              <a:solidFill>
                <a:schemeClr val="bg2"/>
              </a:solidFill>
              <a:latin typeface="+mn-lt"/>
            </a:endParaRPr>
          </a:p>
        </p:txBody>
      </p:sp>
    </p:spTree>
    <p:extLst>
      <p:ext uri="{BB962C8B-B14F-4D97-AF65-F5344CB8AC3E}">
        <p14:creationId xmlns:p14="http://schemas.microsoft.com/office/powerpoint/2010/main" val="1893696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Digital video is largely ubiquitous</a:t>
            </a:r>
          </a:p>
          <a:p>
            <a:pPr lvl="1"/>
            <a:r>
              <a:rPr lang="en-GB" dirty="0" smtClean="0"/>
              <a:t>Virtually every mobile device has at least one video camera</a:t>
            </a:r>
          </a:p>
          <a:p>
            <a:pPr lvl="1"/>
            <a:r>
              <a:rPr lang="en-GB" dirty="0" smtClean="0"/>
              <a:t>Vast online video databases: weeks of videos uploaded per minute</a:t>
            </a:r>
          </a:p>
          <a:p>
            <a:r>
              <a:rPr lang="en-GB" dirty="0" smtClean="0"/>
              <a:t>But video is harder than photos:</a:t>
            </a:r>
          </a:p>
          <a:p>
            <a:pPr lvl="1"/>
            <a:r>
              <a:rPr lang="en-GB" dirty="0" smtClean="0"/>
              <a:t>Video is a dimension trickier</a:t>
            </a:r>
          </a:p>
          <a:p>
            <a:pPr lvl="1"/>
            <a:r>
              <a:rPr lang="en-GB" dirty="0" smtClean="0"/>
              <a:t>People are generally bad at video capture</a:t>
            </a:r>
          </a:p>
          <a:p>
            <a:pPr lvl="1"/>
            <a:r>
              <a:rPr lang="en-GB" dirty="0"/>
              <a:t>Bad video is worse than bad images</a:t>
            </a:r>
          </a:p>
          <a:p>
            <a:pPr lvl="1"/>
            <a:r>
              <a:rPr lang="en-GB" dirty="0"/>
              <a:t>More difficult to edit</a:t>
            </a:r>
          </a:p>
          <a:p>
            <a:pPr marL="0" indent="0" algn="ctr">
              <a:buNone/>
            </a:pPr>
            <a:r>
              <a:rPr lang="en-US" dirty="0">
                <a:solidFill>
                  <a:schemeClr val="accent6"/>
                </a:solidFill>
                <a:latin typeface="+mj-lt"/>
              </a:rPr>
              <a:t>Consumers need better tools to author/edit/browse videos</a:t>
            </a:r>
            <a:endParaRPr lang="en-GB" dirty="0">
              <a:solidFill>
                <a:schemeClr val="accent6"/>
              </a:solidFill>
              <a:latin typeface="+mj-lt"/>
            </a:endParaRPr>
          </a:p>
          <a:p>
            <a:pPr lvl="1"/>
            <a:endParaRPr lang="en-GB" dirty="0" smtClean="0"/>
          </a:p>
        </p:txBody>
      </p:sp>
      <p:sp>
        <p:nvSpPr>
          <p:cNvPr id="2" name="Title 1"/>
          <p:cNvSpPr>
            <a:spLocks noGrp="1"/>
          </p:cNvSpPr>
          <p:nvPr>
            <p:ph type="title"/>
          </p:nvPr>
        </p:nvSpPr>
        <p:spPr>
          <a:xfrm>
            <a:off x="622800" y="475200"/>
            <a:ext cx="8544983" cy="576263"/>
          </a:xfrm>
        </p:spPr>
        <p:txBody>
          <a:bodyPr/>
          <a:lstStyle/>
          <a:p>
            <a:r>
              <a:rPr lang="en-GB" dirty="0" err="1" smtClean="0"/>
              <a:t>Veni</a:t>
            </a:r>
            <a:r>
              <a:rPr lang="en-GB" dirty="0" smtClean="0"/>
              <a:t>, </a:t>
            </a:r>
            <a:r>
              <a:rPr lang="en-GB" dirty="0" err="1" smtClean="0"/>
              <a:t>vidi</a:t>
            </a:r>
            <a:r>
              <a:rPr lang="en-GB" dirty="0" smtClean="0"/>
              <a:t>, </a:t>
            </a:r>
            <a:r>
              <a:rPr lang="en-GB" dirty="0" err="1" smtClean="0"/>
              <a:t>vici</a:t>
            </a:r>
            <a:r>
              <a:rPr lang="en-GB" dirty="0" smtClean="0"/>
              <a:t/>
            </a:r>
            <a:br>
              <a:rPr lang="en-GB" dirty="0" smtClean="0"/>
            </a:br>
            <a:endParaRPr lang="en-US" sz="2000" b="0" dirty="0">
              <a:latin typeface="+mn-lt"/>
            </a:endParaRPr>
          </a:p>
        </p:txBody>
      </p:sp>
      <p:sp>
        <p:nvSpPr>
          <p:cNvPr id="8" name="Date Placeholder 7"/>
          <p:cNvSpPr>
            <a:spLocks noGrp="1"/>
          </p:cNvSpPr>
          <p:nvPr>
            <p:ph type="dt" sz="half" idx="2"/>
          </p:nvPr>
        </p:nvSpPr>
        <p:spPr/>
        <p:txBody>
          <a:bodyPr/>
          <a:lstStyle/>
          <a:p>
            <a:r>
              <a:rPr lang="en-US" smtClean="0"/>
              <a:t>2015-08-13</a:t>
            </a:r>
            <a:endParaRPr lang="en-GB" dirty="0"/>
          </a:p>
        </p:txBody>
      </p:sp>
      <p:sp>
        <p:nvSpPr>
          <p:cNvPr id="9" name="Footer Placeholder 8"/>
          <p:cNvSpPr>
            <a:spLocks noGrp="1"/>
          </p:cNvSpPr>
          <p:nvPr>
            <p:ph type="ftr" sz="quarter" idx="3"/>
          </p:nvPr>
        </p:nvSpPr>
        <p:spPr/>
        <p:txBody>
          <a:bodyPr/>
          <a:lstStyle/>
          <a:p>
            <a:r>
              <a:rPr lang="en-GB" smtClean="0"/>
              <a:t>Christian Richardt – User-Centric Computational Videography</a:t>
            </a:r>
            <a:endParaRPr lang="en-GB" dirty="0"/>
          </a:p>
        </p:txBody>
      </p:sp>
      <p:sp>
        <p:nvSpPr>
          <p:cNvPr id="10" name="Slide Number Placeholder 9"/>
          <p:cNvSpPr>
            <a:spLocks noGrp="1"/>
          </p:cNvSpPr>
          <p:nvPr>
            <p:ph type="sldNum" sz="quarter" idx="4"/>
          </p:nvPr>
        </p:nvSpPr>
        <p:spPr/>
        <p:txBody>
          <a:bodyPr/>
          <a:lstStyle/>
          <a:p>
            <a:fld id="{9B281B64-7B92-47B0-8A60-E22259C079AF}" type="slidenum">
              <a:rPr lang="en-GB" smtClean="0"/>
              <a:pPr/>
              <a:t>2</a:t>
            </a:fld>
            <a:endParaRPr lang="en-GB"/>
          </a:p>
        </p:txBody>
      </p:sp>
      <p:sp>
        <p:nvSpPr>
          <p:cNvPr id="7" name="Title 1"/>
          <p:cNvSpPr txBox="1">
            <a:spLocks/>
          </p:cNvSpPr>
          <p:nvPr/>
        </p:nvSpPr>
        <p:spPr bwMode="auto">
          <a:xfrm>
            <a:off x="609600" y="697753"/>
            <a:ext cx="854498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rgbClr val="003366"/>
                </a:solidFill>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r>
              <a:rPr lang="en-GB" sz="2000" b="0" dirty="0" smtClean="0">
                <a:latin typeface="+mn-lt"/>
              </a:rPr>
              <a:t>(I came, I saw, I captured, I uploaded)</a:t>
            </a:r>
            <a:endParaRPr lang="en-US" sz="2000" b="0" dirty="0">
              <a:latin typeface="+mn-lt"/>
            </a:endParaRPr>
          </a:p>
        </p:txBody>
      </p:sp>
      <p:sp>
        <p:nvSpPr>
          <p:cNvPr id="11" name="Title 1"/>
          <p:cNvSpPr txBox="1">
            <a:spLocks/>
          </p:cNvSpPr>
          <p:nvPr/>
        </p:nvSpPr>
        <p:spPr bwMode="auto">
          <a:xfrm>
            <a:off x="622800" y="475200"/>
            <a:ext cx="8544983" cy="576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rgbClr val="003366"/>
                </a:solidFill>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r>
              <a:rPr lang="en-GB" dirty="0" err="1" smtClean="0"/>
              <a:t>Veni</a:t>
            </a:r>
            <a:r>
              <a:rPr lang="en-GB" dirty="0" smtClean="0"/>
              <a:t>, </a:t>
            </a:r>
            <a:r>
              <a:rPr lang="en-GB" dirty="0" err="1" smtClean="0"/>
              <a:t>vidi</a:t>
            </a:r>
            <a:r>
              <a:rPr lang="en-GB" dirty="0" smtClean="0"/>
              <a:t>, video, </a:t>
            </a:r>
            <a:r>
              <a:rPr lang="en-GB" dirty="0" err="1" smtClean="0"/>
              <a:t>vimeo</a:t>
            </a:r>
            <a:r>
              <a:rPr lang="en-GB" dirty="0" smtClean="0"/>
              <a:t/>
            </a:r>
            <a:br>
              <a:rPr lang="en-GB" dirty="0" smtClean="0"/>
            </a:br>
            <a:endParaRPr lang="en-US" sz="2000" b="0" dirty="0">
              <a:latin typeface="+mn-lt"/>
            </a:endParaRPr>
          </a:p>
        </p:txBody>
      </p:sp>
    </p:spTree>
    <p:extLst>
      <p:ext uri="{BB962C8B-B14F-4D97-AF65-F5344CB8AC3E}">
        <p14:creationId xmlns:p14="http://schemas.microsoft.com/office/powerpoint/2010/main" val="1152383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1"/>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4417" y="1493838"/>
            <a:ext cx="5386917" cy="639762"/>
          </a:xfrm>
        </p:spPr>
        <p:txBody>
          <a:bodyPr anchor="t"/>
          <a:lstStyle/>
          <a:p>
            <a:pPr algn="ctr"/>
            <a:r>
              <a:rPr lang="en-GB" dirty="0" smtClean="0"/>
              <a:t>Shaky input video</a:t>
            </a:r>
            <a:endParaRPr lang="en-GB" dirty="0"/>
          </a:p>
        </p:txBody>
      </p:sp>
      <p:pic>
        <p:nvPicPr>
          <p:cNvPr id="12" name="18AF - Original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3889" y="2362201"/>
            <a:ext cx="5387621" cy="3030537"/>
          </a:xfrm>
          <a:prstGeom prst="rect">
            <a:avLst/>
          </a:prstGeom>
        </p:spPr>
      </p:pic>
      <p:sp>
        <p:nvSpPr>
          <p:cNvPr id="9" name="Text Placeholder 8"/>
          <p:cNvSpPr>
            <a:spLocks noGrp="1"/>
          </p:cNvSpPr>
          <p:nvPr>
            <p:ph type="body" sz="quarter" idx="3"/>
          </p:nvPr>
        </p:nvSpPr>
        <p:spPr>
          <a:xfrm>
            <a:off x="6208183" y="1493838"/>
            <a:ext cx="5389033" cy="648000"/>
          </a:xfrm>
        </p:spPr>
        <p:txBody>
          <a:bodyPr anchor="ctr"/>
          <a:lstStyle/>
          <a:p>
            <a:pPr algn="ctr">
              <a:lnSpc>
                <a:spcPct val="100000"/>
              </a:lnSpc>
              <a:spcAft>
                <a:spcPts val="0"/>
              </a:spcAft>
            </a:pPr>
            <a:r>
              <a:rPr lang="en-GB" dirty="0" smtClean="0"/>
              <a:t>Stabilised video</a:t>
            </a:r>
          </a:p>
        </p:txBody>
      </p:sp>
      <p:sp>
        <p:nvSpPr>
          <p:cNvPr id="4" name="Date Placeholder 3"/>
          <p:cNvSpPr>
            <a:spLocks noGrp="1"/>
          </p:cNvSpPr>
          <p:nvPr>
            <p:ph type="dt" sz="half" idx="10"/>
          </p:nvPr>
        </p:nvSpPr>
        <p:spPr/>
        <p:txBody>
          <a:bodyPr/>
          <a:lstStyle/>
          <a:p>
            <a:r>
              <a:rPr lang="en-US" smtClean="0"/>
              <a:t>2015-08-13</a:t>
            </a:r>
            <a:endParaRPr lang="en-GB" dirty="0"/>
          </a:p>
        </p:txBody>
      </p:sp>
      <p:sp>
        <p:nvSpPr>
          <p:cNvPr id="5" name="Footer Placeholder 4"/>
          <p:cNvSpPr>
            <a:spLocks noGrp="1"/>
          </p:cNvSpPr>
          <p:nvPr>
            <p:ph type="ftr" sz="quarter" idx="11"/>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12"/>
          </p:nvPr>
        </p:nvSpPr>
        <p:spPr/>
        <p:txBody>
          <a:bodyPr/>
          <a:lstStyle/>
          <a:p>
            <a:fld id="{9B281B64-7B92-47B0-8A60-E22259C079AF}" type="slidenum">
              <a:rPr lang="en-GB" smtClean="0"/>
              <a:pPr/>
              <a:t>20</a:t>
            </a:fld>
            <a:endParaRPr lang="en-GB" dirty="0"/>
          </a:p>
        </p:txBody>
      </p:sp>
      <p:sp>
        <p:nvSpPr>
          <p:cNvPr id="3" name="Title 2"/>
          <p:cNvSpPr>
            <a:spLocks noGrp="1"/>
          </p:cNvSpPr>
          <p:nvPr>
            <p:ph type="title"/>
          </p:nvPr>
        </p:nvSpPr>
        <p:spPr/>
        <p:txBody>
          <a:bodyPr/>
          <a:lstStyle/>
          <a:p>
            <a:r>
              <a:rPr lang="en-GB" dirty="0" smtClean="0"/>
              <a:t>Video stabilisation</a:t>
            </a:r>
            <a:endParaRPr lang="en-GB" dirty="0"/>
          </a:p>
        </p:txBody>
      </p:sp>
      <p:pic>
        <p:nvPicPr>
          <p:cNvPr id="2" name="18AF - YouTube stabilised-7Xn7m4eHBc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08714" y="2362201"/>
            <a:ext cx="5387621" cy="3030537"/>
          </a:xfrm>
          <a:prstGeom prst="rect">
            <a:avLst/>
          </a:prstGeom>
        </p:spPr>
      </p:pic>
      <p:sp>
        <p:nvSpPr>
          <p:cNvPr id="13" name="TextBox 8"/>
          <p:cNvSpPr txBox="1"/>
          <p:nvPr/>
        </p:nvSpPr>
        <p:spPr>
          <a:xfrm>
            <a:off x="11582400" y="1600200"/>
            <a:ext cx="226591" cy="3797267"/>
          </a:xfrm>
          <a:prstGeom prst="rect">
            <a:avLst/>
          </a:prstGeom>
          <a:noFill/>
        </p:spPr>
        <p:txBody>
          <a:bodyPr vert="vert270" wrap="square" lIns="36000" tIns="36000" rIns="36000" bIns="0" rtlCol="0">
            <a:spAutoFit/>
          </a:bodyPr>
          <a:lstStyle/>
          <a:p>
            <a:r>
              <a:rPr lang="en-GB" sz="1000" dirty="0">
                <a:solidFill>
                  <a:schemeClr val="bg2"/>
                </a:solidFill>
                <a:latin typeface="+mn-lt"/>
              </a:rPr>
              <a:t>[YouTube stabiliser / </a:t>
            </a:r>
            <a:r>
              <a:rPr lang="en-GB" sz="1000" dirty="0" err="1">
                <a:solidFill>
                  <a:schemeClr val="bg2"/>
                </a:solidFill>
                <a:latin typeface="+mn-lt"/>
              </a:rPr>
              <a:t>Grundmann</a:t>
            </a:r>
            <a:r>
              <a:rPr lang="en-GB" sz="1000" dirty="0">
                <a:solidFill>
                  <a:schemeClr val="bg2"/>
                </a:solidFill>
                <a:latin typeface="+mn-lt"/>
              </a:rPr>
              <a:t> et al., CVPR 2011]</a:t>
            </a:r>
          </a:p>
        </p:txBody>
      </p:sp>
      <p:sp>
        <p:nvSpPr>
          <p:cNvPr id="15" name="TextBox 8"/>
          <p:cNvSpPr txBox="1"/>
          <p:nvPr/>
        </p:nvSpPr>
        <p:spPr>
          <a:xfrm>
            <a:off x="381000" y="1600200"/>
            <a:ext cx="226591" cy="3797267"/>
          </a:xfrm>
          <a:prstGeom prst="rect">
            <a:avLst/>
          </a:prstGeom>
          <a:noFill/>
        </p:spPr>
        <p:txBody>
          <a:bodyPr vert="vert270" wrap="square" lIns="36000" tIns="36000" rIns="36000" bIns="0" rtlCol="0">
            <a:spAutoFit/>
          </a:bodyPr>
          <a:lstStyle/>
          <a:p>
            <a:r>
              <a:rPr lang="en-GB" sz="1000" dirty="0">
                <a:solidFill>
                  <a:schemeClr val="bg2"/>
                </a:solidFill>
                <a:latin typeface="+mn-lt"/>
              </a:rPr>
              <a:t>[Liu et al., SIGGRAPH 2009]</a:t>
            </a:r>
          </a:p>
        </p:txBody>
      </p:sp>
    </p:spTree>
    <p:extLst>
      <p:ext uri="{BB962C8B-B14F-4D97-AF65-F5344CB8AC3E}">
        <p14:creationId xmlns:p14="http://schemas.microsoft.com/office/powerpoint/2010/main" val="3014478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
                </p:tgtEl>
              </p:cMediaNode>
            </p:video>
            <p:video>
              <p:cMediaNode vol="80000">
                <p:cTn id="12"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4418" y="476251"/>
            <a:ext cx="9281582" cy="576263"/>
          </a:xfrm>
        </p:spPr>
        <p:txBody>
          <a:bodyPr/>
          <a:lstStyle/>
          <a:p>
            <a:r>
              <a:rPr lang="en-GB" dirty="0" smtClean="0"/>
              <a:t>YouTube video stabilisation</a:t>
            </a:r>
            <a:r>
              <a:rPr lang="en-GB" sz="2400" dirty="0"/>
              <a:t/>
            </a:r>
            <a:br>
              <a:rPr lang="en-GB" sz="2400" dirty="0"/>
            </a:br>
            <a:r>
              <a:rPr lang="en-GB" sz="2000" b="0" dirty="0" smtClean="0">
                <a:latin typeface="+mn-lt"/>
              </a:rPr>
              <a:t>[</a:t>
            </a:r>
            <a:r>
              <a:rPr lang="en-GB" sz="2000" b="0" dirty="0" err="1" smtClean="0">
                <a:latin typeface="+mn-lt"/>
              </a:rPr>
              <a:t>Grundmann</a:t>
            </a:r>
            <a:r>
              <a:rPr lang="en-GB" sz="2000" b="0" dirty="0" smtClean="0">
                <a:latin typeface="+mn-lt"/>
              </a:rPr>
              <a:t> et al., CVPR 2011]</a:t>
            </a:r>
            <a:endParaRPr lang="en-GB" sz="2400" b="0" dirty="0">
              <a:latin typeface="+mn-lt"/>
            </a:endParaRPr>
          </a:p>
        </p:txBody>
      </p:sp>
      <p:sp>
        <p:nvSpPr>
          <p:cNvPr id="6" name="Date Placeholder 5"/>
          <p:cNvSpPr>
            <a:spLocks noGrp="1"/>
          </p:cNvSpPr>
          <p:nvPr>
            <p:ph type="dt" sz="half" idx="10"/>
          </p:nvPr>
        </p:nvSpPr>
        <p:spPr/>
        <p:txBody>
          <a:bodyPr/>
          <a:lstStyle/>
          <a:p>
            <a:r>
              <a:rPr lang="en-US" smtClean="0"/>
              <a:t>2015-08-13</a:t>
            </a:r>
            <a:endParaRPr lang="en-GB" dirty="0"/>
          </a:p>
        </p:txBody>
      </p:sp>
      <p:sp>
        <p:nvSpPr>
          <p:cNvPr id="7" name="Footer Placeholder 6"/>
          <p:cNvSpPr>
            <a:spLocks noGrp="1"/>
          </p:cNvSpPr>
          <p:nvPr>
            <p:ph type="ftr" sz="quarter" idx="3"/>
          </p:nvPr>
        </p:nvSpPr>
        <p:spPr/>
        <p:txBody>
          <a:bodyPr/>
          <a:lstStyle/>
          <a:p>
            <a:r>
              <a:rPr lang="en-GB" smtClean="0"/>
              <a:t>Christian Richardt – User-Centric Computational Videography</a:t>
            </a:r>
            <a:endParaRPr lang="en-GB" dirty="0"/>
          </a:p>
        </p:txBody>
      </p:sp>
      <p:sp>
        <p:nvSpPr>
          <p:cNvPr id="8" name="Slide Number Placeholder 7"/>
          <p:cNvSpPr>
            <a:spLocks noGrp="1"/>
          </p:cNvSpPr>
          <p:nvPr>
            <p:ph type="sldNum" sz="quarter" idx="4"/>
          </p:nvPr>
        </p:nvSpPr>
        <p:spPr/>
        <p:txBody>
          <a:bodyPr/>
          <a:lstStyle/>
          <a:p>
            <a:fld id="{9B281B64-7B92-47B0-8A60-E22259C079AF}" type="slidenum">
              <a:rPr lang="en-GB" smtClean="0"/>
              <a:pPr/>
              <a:t>21</a:t>
            </a:fld>
            <a:endParaRPr lang="en-GB" dirty="0"/>
          </a:p>
        </p:txBody>
      </p:sp>
      <p:sp>
        <p:nvSpPr>
          <p:cNvPr id="15" name="Content Placeholder 14"/>
          <p:cNvSpPr>
            <a:spLocks noGrp="1"/>
          </p:cNvSpPr>
          <p:nvPr>
            <p:ph sz="half" idx="1"/>
          </p:nvPr>
        </p:nvSpPr>
        <p:spPr>
          <a:xfrm>
            <a:off x="624417" y="1371600"/>
            <a:ext cx="5384800" cy="2819400"/>
          </a:xfrm>
        </p:spPr>
        <p:txBody>
          <a:bodyPr/>
          <a:lstStyle/>
          <a:p>
            <a:r>
              <a:rPr lang="en-GB" dirty="0" smtClean="0"/>
              <a:t>Compute 2D point trajectories</a:t>
            </a:r>
          </a:p>
          <a:p>
            <a:r>
              <a:rPr lang="en-GB" dirty="0" smtClean="0"/>
              <a:t>Fit linear motion model</a:t>
            </a:r>
          </a:p>
          <a:p>
            <a:r>
              <a:rPr lang="en-GB" dirty="0" smtClean="0"/>
              <a:t>Optimise crop for simple paths</a:t>
            </a:r>
          </a:p>
          <a:p>
            <a:r>
              <a:rPr lang="en-GB" dirty="0" smtClean="0"/>
              <a:t>Residual motion suppression against rolling shutter</a:t>
            </a:r>
          </a:p>
        </p:txBody>
      </p:sp>
      <p:pic>
        <p:nvPicPr>
          <p:cNvPr id="3" name="GrundmannEtAl2011 - yuna long cr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28284" y="1143000"/>
            <a:ext cx="4480278" cy="5040313"/>
          </a:xfrm>
          <a:prstGeom prst="rect">
            <a:avLst/>
          </a:prstGeom>
        </p:spPr>
      </p:pic>
      <p:sp>
        <p:nvSpPr>
          <p:cNvPr id="10" name="TextBox 9"/>
          <p:cNvSpPr txBox="1"/>
          <p:nvPr/>
        </p:nvSpPr>
        <p:spPr>
          <a:xfrm>
            <a:off x="1076854" y="5849779"/>
            <a:ext cx="4479925" cy="246221"/>
          </a:xfrm>
          <a:prstGeom prst="rect">
            <a:avLst/>
          </a:prstGeom>
          <a:noFill/>
        </p:spPr>
        <p:txBody>
          <a:bodyPr wrap="square" rtlCol="0">
            <a:spAutoFit/>
          </a:bodyPr>
          <a:lstStyle/>
          <a:p>
            <a:pPr algn="ctr"/>
            <a:r>
              <a:rPr lang="en-GB" sz="1000" dirty="0" smtClean="0">
                <a:solidFill>
                  <a:schemeClr val="bg2"/>
                </a:solidFill>
                <a:latin typeface="+mn-lt"/>
              </a:rPr>
              <a:t>[</a:t>
            </a:r>
            <a:r>
              <a:rPr lang="en-GB" sz="1000" dirty="0" err="1" smtClean="0">
                <a:solidFill>
                  <a:schemeClr val="bg2"/>
                </a:solidFill>
                <a:latin typeface="+mn-lt"/>
              </a:rPr>
              <a:t>Grundmann</a:t>
            </a:r>
            <a:r>
              <a:rPr lang="en-GB" sz="1000" dirty="0" smtClean="0">
                <a:solidFill>
                  <a:schemeClr val="bg2"/>
                </a:solidFill>
                <a:latin typeface="+mn-lt"/>
              </a:rPr>
              <a:t> et al., CVPR 2011]</a:t>
            </a:r>
            <a:endParaRPr lang="en-GB" sz="1000" dirty="0">
              <a:solidFill>
                <a:schemeClr val="bg2"/>
              </a:solidFill>
              <a:latin typeface="+mn-lt"/>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659252"/>
            <a:ext cx="7200000" cy="243674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3659252"/>
            <a:ext cx="7200000" cy="24367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3659252"/>
            <a:ext cx="7200000" cy="2436748"/>
          </a:xfrm>
          <a:prstGeom prst="rect">
            <a:avLst/>
          </a:prstGeom>
        </p:spPr>
      </p:pic>
      <p:sp>
        <p:nvSpPr>
          <p:cNvPr id="14" name="TextBox 13"/>
          <p:cNvSpPr txBox="1"/>
          <p:nvPr/>
        </p:nvSpPr>
        <p:spPr>
          <a:xfrm>
            <a:off x="11508209" y="2377133"/>
            <a:ext cx="226591" cy="3797267"/>
          </a:xfrm>
          <a:prstGeom prst="rect">
            <a:avLst/>
          </a:prstGeom>
          <a:noFill/>
        </p:spPr>
        <p:txBody>
          <a:bodyPr vert="vert270" wrap="square" lIns="36000" tIns="36000" rIns="36000" bIns="0" rtlCol="0">
            <a:spAutoFit/>
          </a:bodyPr>
          <a:lstStyle/>
          <a:p>
            <a:r>
              <a:rPr lang="nb-NO" sz="1000" dirty="0">
                <a:solidFill>
                  <a:schemeClr val="bg2"/>
                </a:solidFill>
                <a:latin typeface="+mn-lt"/>
              </a:rPr>
              <a:t>[Grundmann et al., CVPR 2011]</a:t>
            </a:r>
          </a:p>
        </p:txBody>
      </p:sp>
    </p:spTree>
    <p:extLst>
      <p:ext uri="{BB962C8B-B14F-4D97-AF65-F5344CB8AC3E}">
        <p14:creationId xmlns:p14="http://schemas.microsoft.com/office/powerpoint/2010/main" val="2193944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iuEtAl2011 - demo -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1405" y="3143409"/>
            <a:ext cx="7918824" cy="2858274"/>
          </a:xfrm>
          <a:prstGeom prst="rect">
            <a:avLst/>
          </a:prstGeom>
        </p:spPr>
      </p:pic>
      <p:sp>
        <p:nvSpPr>
          <p:cNvPr id="3" name="Content Placeholder 2"/>
          <p:cNvSpPr>
            <a:spLocks noGrp="1"/>
          </p:cNvSpPr>
          <p:nvPr>
            <p:ph idx="1"/>
          </p:nvPr>
        </p:nvSpPr>
        <p:spPr/>
        <p:txBody>
          <a:bodyPr/>
          <a:lstStyle/>
          <a:p>
            <a:r>
              <a:rPr lang="en-GB" dirty="0" smtClean="0"/>
              <a:t>Factorise 2D trajectory matrix into low-dimensional subspace</a:t>
            </a:r>
          </a:p>
          <a:p>
            <a:r>
              <a:rPr lang="en-GB" dirty="0" smtClean="0"/>
              <a:t>Smooth </a:t>
            </a:r>
            <a:r>
              <a:rPr lang="en-GB" dirty="0" err="1" smtClean="0"/>
              <a:t>eigen</a:t>
            </a:r>
            <a:r>
              <a:rPr lang="en-GB" dirty="0" smtClean="0"/>
              <a:t>-trajectories + apply content-preserving warp</a:t>
            </a:r>
            <a:endParaRPr lang="en-GB" dirty="0"/>
          </a:p>
        </p:txBody>
      </p:sp>
      <p:sp>
        <p:nvSpPr>
          <p:cNvPr id="2" name="Title 1"/>
          <p:cNvSpPr>
            <a:spLocks noGrp="1"/>
          </p:cNvSpPr>
          <p:nvPr>
            <p:ph type="title"/>
          </p:nvPr>
        </p:nvSpPr>
        <p:spPr/>
        <p:txBody>
          <a:bodyPr/>
          <a:lstStyle/>
          <a:p>
            <a:r>
              <a:rPr lang="en-GB" dirty="0" smtClean="0"/>
              <a:t>Adobe warp stabiliser</a:t>
            </a:r>
            <a:r>
              <a:rPr lang="en-GB" sz="2400" dirty="0"/>
              <a:t/>
            </a:r>
            <a:br>
              <a:rPr lang="en-GB" sz="2400" dirty="0"/>
            </a:br>
            <a:r>
              <a:rPr lang="en-GB" sz="2000" b="0" dirty="0" smtClean="0">
                <a:latin typeface="+mn-lt"/>
              </a:rPr>
              <a:t>[Liu et al., </a:t>
            </a:r>
            <a:r>
              <a:rPr lang="en-GB" sz="2000" b="0" dirty="0" err="1" smtClean="0">
                <a:latin typeface="+mn-lt"/>
              </a:rPr>
              <a:t>ToG</a:t>
            </a:r>
            <a:r>
              <a:rPr lang="en-GB" sz="2000" b="0" dirty="0" smtClean="0">
                <a:latin typeface="+mn-lt"/>
              </a:rPr>
              <a:t> 2011]</a:t>
            </a:r>
            <a:endParaRPr lang="en-GB" sz="2400" b="0" dirty="0">
              <a:latin typeface="+mn-lt"/>
            </a:endParaRPr>
          </a:p>
        </p:txBody>
      </p:sp>
      <p:sp>
        <p:nvSpPr>
          <p:cNvPr id="5" name="Date Placeholder 4"/>
          <p:cNvSpPr>
            <a:spLocks noGrp="1"/>
          </p:cNvSpPr>
          <p:nvPr>
            <p:ph type="dt" sz="half" idx="2"/>
          </p:nvPr>
        </p:nvSpPr>
        <p:spPr/>
        <p:txBody>
          <a:bodyPr/>
          <a:lstStyle/>
          <a:p>
            <a:r>
              <a:rPr lang="en-US" smtClean="0"/>
              <a:t>2015-08-13</a:t>
            </a:r>
            <a:endParaRPr lang="en-GB" dirty="0"/>
          </a:p>
        </p:txBody>
      </p:sp>
      <p:sp>
        <p:nvSpPr>
          <p:cNvPr id="6" name="Footer Placeholder 5"/>
          <p:cNvSpPr>
            <a:spLocks noGrp="1"/>
          </p:cNvSpPr>
          <p:nvPr>
            <p:ph type="ftr" sz="quarter" idx="3"/>
          </p:nvPr>
        </p:nvSpPr>
        <p:spPr/>
        <p:txBody>
          <a:bodyPr/>
          <a:lstStyle/>
          <a:p>
            <a:r>
              <a:rPr lang="en-GB" smtClean="0"/>
              <a:t>Christian Richardt – User-Centric Computational Videography</a:t>
            </a:r>
            <a:endParaRPr lang="en-GB" dirty="0"/>
          </a:p>
        </p:txBody>
      </p:sp>
      <p:sp>
        <p:nvSpPr>
          <p:cNvPr id="7" name="Slide Number Placeholder 6"/>
          <p:cNvSpPr>
            <a:spLocks noGrp="1"/>
          </p:cNvSpPr>
          <p:nvPr>
            <p:ph type="sldNum" sz="quarter" idx="4"/>
          </p:nvPr>
        </p:nvSpPr>
        <p:spPr/>
        <p:txBody>
          <a:bodyPr/>
          <a:lstStyle/>
          <a:p>
            <a:fld id="{9B281B64-7B92-47B0-8A60-E22259C079AF}" type="slidenum">
              <a:rPr lang="en-GB" smtClean="0"/>
              <a:pPr/>
              <a:t>22</a:t>
            </a:fld>
            <a:endParaRPr lang="en-GB" dirty="0"/>
          </a:p>
        </p:txBody>
      </p:sp>
      <p:sp>
        <p:nvSpPr>
          <p:cNvPr id="10" name="TextBox 9"/>
          <p:cNvSpPr txBox="1"/>
          <p:nvPr/>
        </p:nvSpPr>
        <p:spPr>
          <a:xfrm>
            <a:off x="3481917" y="6002179"/>
            <a:ext cx="5257800" cy="246221"/>
          </a:xfrm>
          <a:prstGeom prst="rect">
            <a:avLst/>
          </a:prstGeom>
          <a:noFill/>
        </p:spPr>
        <p:txBody>
          <a:bodyPr wrap="square" rtlCol="0">
            <a:spAutoFit/>
          </a:bodyPr>
          <a:lstStyle/>
          <a:p>
            <a:pPr algn="ctr"/>
            <a:r>
              <a:rPr lang="en-GB" sz="1000" dirty="0" smtClean="0">
                <a:solidFill>
                  <a:schemeClr val="bg2"/>
                </a:solidFill>
                <a:latin typeface="+mn-lt"/>
              </a:rPr>
              <a:t>[Liu et al., SIGGRAPH 2009]</a:t>
            </a:r>
            <a:endParaRPr lang="en-GB" sz="1000" dirty="0">
              <a:solidFill>
                <a:schemeClr val="bg2"/>
              </a:solidFill>
              <a:latin typeface="+mn-lt"/>
            </a:endParaRPr>
          </a:p>
        </p:txBody>
      </p:sp>
      <p:sp>
        <p:nvSpPr>
          <p:cNvPr id="11" name="TextBox 10"/>
          <p:cNvSpPr txBox="1"/>
          <p:nvPr/>
        </p:nvSpPr>
        <p:spPr>
          <a:xfrm>
            <a:off x="2151405" y="2683014"/>
            <a:ext cx="3792195" cy="461665"/>
          </a:xfrm>
          <a:prstGeom prst="rect">
            <a:avLst/>
          </a:prstGeom>
          <a:noFill/>
        </p:spPr>
        <p:txBody>
          <a:bodyPr wrap="square" rtlCol="0">
            <a:spAutoFit/>
          </a:bodyPr>
          <a:lstStyle/>
          <a:p>
            <a:pPr algn="ctr"/>
            <a:r>
              <a:rPr lang="en-GB" sz="2400" dirty="0" smtClean="0">
                <a:latin typeface="+mj-lt"/>
              </a:rPr>
              <a:t>Input video</a:t>
            </a:r>
          </a:p>
        </p:txBody>
      </p:sp>
      <p:sp>
        <p:nvSpPr>
          <p:cNvPr id="12" name="TextBox 11"/>
          <p:cNvSpPr txBox="1"/>
          <p:nvPr/>
        </p:nvSpPr>
        <p:spPr>
          <a:xfrm>
            <a:off x="6190005" y="2682518"/>
            <a:ext cx="3880224" cy="461665"/>
          </a:xfrm>
          <a:prstGeom prst="rect">
            <a:avLst/>
          </a:prstGeom>
          <a:noFill/>
        </p:spPr>
        <p:txBody>
          <a:bodyPr wrap="square" rtlCol="0">
            <a:spAutoFit/>
          </a:bodyPr>
          <a:lstStyle/>
          <a:p>
            <a:pPr algn="ctr"/>
            <a:r>
              <a:rPr lang="en-GB" sz="2400" dirty="0" smtClean="0">
                <a:latin typeface="+mj-lt"/>
              </a:rPr>
              <a:t>Stabilised video</a:t>
            </a:r>
          </a:p>
        </p:txBody>
      </p:sp>
    </p:spTree>
    <p:extLst>
      <p:ext uri="{BB962C8B-B14F-4D97-AF65-F5344CB8AC3E}">
        <p14:creationId xmlns:p14="http://schemas.microsoft.com/office/powerpoint/2010/main" val="682663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GI VFX Matchmove Showreel HD - 'Jiuk Han Choi - 2014'-bK6vCPcFkfk-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60556" cy="5040313"/>
          </a:xfrm>
          <a:prstGeom prst="rect">
            <a:avLst/>
          </a:prstGeom>
        </p:spPr>
      </p:pic>
      <p:sp>
        <p:nvSpPr>
          <p:cNvPr id="3" name="Title 2"/>
          <p:cNvSpPr>
            <a:spLocks noGrp="1"/>
          </p:cNvSpPr>
          <p:nvPr>
            <p:ph type="title"/>
          </p:nvPr>
        </p:nvSpPr>
        <p:spPr/>
        <p:txBody>
          <a:bodyPr/>
          <a:lstStyle/>
          <a:p>
            <a:r>
              <a:rPr lang="en-GB" dirty="0" smtClean="0"/>
              <a:t>Camera tracking (aka match moving)</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23</a:t>
            </a:fld>
            <a:endParaRPr lang="en-GB" dirty="0"/>
          </a:p>
        </p:txBody>
      </p:sp>
      <p:sp>
        <p:nvSpPr>
          <p:cNvPr id="10" name="TextBox 9"/>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a:solidFill>
                  <a:schemeClr val="bg2"/>
                </a:solidFill>
                <a:latin typeface="+mn-lt"/>
              </a:rPr>
              <a:t>[</a:t>
            </a:r>
            <a:r>
              <a:rPr lang="en-GB" sz="1000" dirty="0" err="1">
                <a:solidFill>
                  <a:schemeClr val="bg2"/>
                </a:solidFill>
                <a:latin typeface="+mn-lt"/>
              </a:rPr>
              <a:t>Jiuk</a:t>
            </a:r>
            <a:r>
              <a:rPr lang="en-GB" sz="1000" dirty="0">
                <a:solidFill>
                  <a:schemeClr val="bg2"/>
                </a:solidFill>
                <a:latin typeface="+mn-lt"/>
              </a:rPr>
              <a:t> Han </a:t>
            </a:r>
            <a:r>
              <a:rPr lang="en-GB" sz="1000" dirty="0" smtClean="0">
                <a:solidFill>
                  <a:schemeClr val="bg2"/>
                </a:solidFill>
                <a:latin typeface="+mn-lt"/>
              </a:rPr>
              <a:t>Choi</a:t>
            </a:r>
            <a:r>
              <a:rPr lang="en-GB" sz="1000" dirty="0">
                <a:solidFill>
                  <a:schemeClr val="bg2"/>
                </a:solidFill>
                <a:latin typeface="+mn-lt"/>
              </a:rPr>
              <a:t>, https://youtu.be/bK6vCPcFkfk</a:t>
            </a:r>
            <a:r>
              <a:rPr lang="en-GB" sz="1000" dirty="0" smtClean="0">
                <a:solidFill>
                  <a:schemeClr val="bg2"/>
                </a:solidFill>
                <a:latin typeface="+mn-lt"/>
              </a:rPr>
              <a:t>]</a:t>
            </a:r>
            <a:endParaRPr lang="en-GB" sz="1000" dirty="0">
              <a:solidFill>
                <a:schemeClr val="bg2"/>
              </a:solidFill>
              <a:latin typeface="+mn-lt"/>
            </a:endParaRPr>
          </a:p>
        </p:txBody>
      </p:sp>
    </p:spTree>
    <p:extLst>
      <p:ext uri="{BB962C8B-B14F-4D97-AF65-F5344CB8AC3E}">
        <p14:creationId xmlns:p14="http://schemas.microsoft.com/office/powerpoint/2010/main" val="1845496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ympia London Opener 'Keying and Rotoscoping'-463602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60556" cy="5040313"/>
          </a:xfrm>
          <a:prstGeom prst="rect">
            <a:avLst/>
          </a:prstGeom>
        </p:spPr>
      </p:pic>
      <p:sp>
        <p:nvSpPr>
          <p:cNvPr id="3" name="Title 2"/>
          <p:cNvSpPr>
            <a:spLocks noGrp="1"/>
          </p:cNvSpPr>
          <p:nvPr>
            <p:ph type="title"/>
          </p:nvPr>
        </p:nvSpPr>
        <p:spPr/>
        <p:txBody>
          <a:bodyPr/>
          <a:lstStyle/>
          <a:p>
            <a:r>
              <a:rPr lang="en-GB" dirty="0" smtClean="0"/>
              <a:t>Video matting (aka keying) / compositing</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24</a:t>
            </a:fld>
            <a:endParaRPr lang="en-GB" dirty="0"/>
          </a:p>
        </p:txBody>
      </p:sp>
      <p:sp>
        <p:nvSpPr>
          <p:cNvPr id="9" name="TextBox 8"/>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[EFEX GmbH</a:t>
            </a:r>
            <a:r>
              <a:rPr lang="en-GB" sz="1000" dirty="0">
                <a:solidFill>
                  <a:schemeClr val="bg2"/>
                </a:solidFill>
                <a:latin typeface="+mn-lt"/>
              </a:rPr>
              <a:t>, https://vimeo.com/46360293</a:t>
            </a:r>
            <a:r>
              <a:rPr lang="en-GB" sz="1000" dirty="0" smtClean="0">
                <a:solidFill>
                  <a:schemeClr val="bg2"/>
                </a:solidFill>
                <a:latin typeface="+mn-lt"/>
              </a:rPr>
              <a:t>]</a:t>
            </a:r>
            <a:endParaRPr lang="en-GB" sz="1000" dirty="0">
              <a:solidFill>
                <a:schemeClr val="bg2"/>
              </a:solidFill>
              <a:latin typeface="+mn-lt"/>
            </a:endParaRPr>
          </a:p>
        </p:txBody>
      </p:sp>
      <p:sp>
        <p:nvSpPr>
          <p:cNvPr id="7" name="TextBox 6"/>
          <p:cNvSpPr txBox="1"/>
          <p:nvPr/>
        </p:nvSpPr>
        <p:spPr>
          <a:xfrm>
            <a:off x="1630363" y="5837178"/>
            <a:ext cx="1600200" cy="400110"/>
          </a:xfrm>
          <a:prstGeom prst="rect">
            <a:avLst/>
          </a:prstGeom>
          <a:noFill/>
        </p:spPr>
        <p:txBody>
          <a:bodyPr wrap="square" rtlCol="0">
            <a:spAutoFit/>
          </a:bodyPr>
          <a:lstStyle/>
          <a:p>
            <a:r>
              <a:rPr lang="en-GB" sz="2000" dirty="0" smtClean="0">
                <a:solidFill>
                  <a:schemeClr val="bg1"/>
                </a:solidFill>
                <a:effectLst>
                  <a:outerShdw blurRad="38100" dist="38100" dir="2700000" algn="tl">
                    <a:srgbClr val="000000">
                      <a:alpha val="43137"/>
                    </a:srgbClr>
                  </a:outerShdw>
                </a:effectLst>
                <a:latin typeface="+mj-lt"/>
              </a:rPr>
              <a:t>Input video</a:t>
            </a:r>
          </a:p>
        </p:txBody>
      </p:sp>
      <p:sp>
        <p:nvSpPr>
          <p:cNvPr id="10" name="TextBox 9"/>
          <p:cNvSpPr txBox="1"/>
          <p:nvPr/>
        </p:nvSpPr>
        <p:spPr>
          <a:xfrm>
            <a:off x="6110288" y="5837178"/>
            <a:ext cx="1890712" cy="400110"/>
          </a:xfrm>
          <a:prstGeom prst="rect">
            <a:avLst/>
          </a:prstGeom>
          <a:noFill/>
        </p:spPr>
        <p:txBody>
          <a:bodyPr wrap="square" rtlCol="0">
            <a:spAutoFit/>
          </a:bodyPr>
          <a:lstStyle/>
          <a:p>
            <a:r>
              <a:rPr lang="en-GB" sz="2000" dirty="0" smtClean="0">
                <a:solidFill>
                  <a:schemeClr val="bg1"/>
                </a:solidFill>
                <a:effectLst>
                  <a:outerShdw blurRad="38100" dist="38100" dir="2700000" algn="tl">
                    <a:srgbClr val="000000">
                      <a:alpha val="43137"/>
                    </a:srgbClr>
                  </a:outerShdw>
                </a:effectLst>
                <a:latin typeface="+mj-lt"/>
              </a:rPr>
              <a:t>Alpha mattes</a:t>
            </a:r>
          </a:p>
        </p:txBody>
      </p:sp>
      <p:sp>
        <p:nvSpPr>
          <p:cNvPr id="11" name="TextBox 10"/>
          <p:cNvSpPr txBox="1"/>
          <p:nvPr/>
        </p:nvSpPr>
        <p:spPr>
          <a:xfrm>
            <a:off x="1630363" y="3317022"/>
            <a:ext cx="2560637" cy="400110"/>
          </a:xfrm>
          <a:prstGeom prst="rect">
            <a:avLst/>
          </a:prstGeom>
          <a:noFill/>
        </p:spPr>
        <p:txBody>
          <a:bodyPr wrap="square" rtlCol="0">
            <a:spAutoFit/>
          </a:bodyPr>
          <a:lstStyle/>
          <a:p>
            <a:r>
              <a:rPr lang="en-GB" sz="2000" dirty="0" smtClean="0">
                <a:solidFill>
                  <a:schemeClr val="bg1"/>
                </a:solidFill>
                <a:effectLst>
                  <a:outerShdw blurRad="38100" dist="38100" dir="2700000" algn="tl">
                    <a:srgbClr val="000000">
                      <a:alpha val="43137"/>
                    </a:srgbClr>
                  </a:outerShdw>
                </a:effectLst>
                <a:latin typeface="+mj-lt"/>
              </a:rPr>
              <a:t>Composited result</a:t>
            </a:r>
          </a:p>
        </p:txBody>
      </p:sp>
    </p:spTree>
    <p:extLst>
      <p:ext uri="{BB962C8B-B14F-4D97-AF65-F5344CB8AC3E}">
        <p14:creationId xmlns:p14="http://schemas.microsoft.com/office/powerpoint/2010/main" val="1835447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toscoping breakdown-132583941-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60556" cy="5040313"/>
          </a:xfrm>
          <a:prstGeom prst="rect">
            <a:avLst/>
          </a:prstGeom>
        </p:spPr>
      </p:pic>
      <p:sp>
        <p:nvSpPr>
          <p:cNvPr id="3" name="Title 2"/>
          <p:cNvSpPr>
            <a:spLocks noGrp="1"/>
          </p:cNvSpPr>
          <p:nvPr>
            <p:ph type="title"/>
          </p:nvPr>
        </p:nvSpPr>
        <p:spPr/>
        <p:txBody>
          <a:bodyPr/>
          <a:lstStyle/>
          <a:p>
            <a:r>
              <a:rPr lang="en-GB" dirty="0" smtClean="0"/>
              <a:t>Video segmentation (aka </a:t>
            </a:r>
            <a:r>
              <a:rPr lang="en-GB" dirty="0" err="1" smtClean="0"/>
              <a:t>rotoscoping</a:t>
            </a:r>
            <a:r>
              <a:rPr lang="en-GB" dirty="0" smtClean="0"/>
              <a:t>)</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25</a:t>
            </a:fld>
            <a:endParaRPr lang="en-GB" dirty="0"/>
          </a:p>
        </p:txBody>
      </p:sp>
      <p:sp>
        <p:nvSpPr>
          <p:cNvPr id="9" name="TextBox 8"/>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a:t>
            </a:r>
            <a:r>
              <a:rPr lang="en-GB" sz="1000" dirty="0" err="1" smtClean="0">
                <a:solidFill>
                  <a:schemeClr val="bg2"/>
                </a:solidFill>
                <a:latin typeface="+mn-lt"/>
              </a:rPr>
              <a:t>Elyarch</a:t>
            </a:r>
            <a:r>
              <a:rPr lang="en-GB" sz="1000" dirty="0">
                <a:solidFill>
                  <a:schemeClr val="bg2"/>
                </a:solidFill>
                <a:latin typeface="+mn-lt"/>
              </a:rPr>
              <a:t>, https://vimeo.com/132583941</a:t>
            </a:r>
            <a:r>
              <a:rPr lang="en-GB" sz="1000" dirty="0" smtClean="0">
                <a:solidFill>
                  <a:schemeClr val="bg2"/>
                </a:solidFill>
                <a:latin typeface="+mn-lt"/>
              </a:rPr>
              <a:t>]</a:t>
            </a:r>
            <a:endParaRPr lang="en-GB" sz="1000" dirty="0">
              <a:solidFill>
                <a:schemeClr val="bg2"/>
              </a:solidFill>
              <a:latin typeface="+mn-lt"/>
            </a:endParaRPr>
          </a:p>
        </p:txBody>
      </p:sp>
    </p:spTree>
    <p:extLst>
      <p:ext uri="{BB962C8B-B14F-4D97-AF65-F5344CB8AC3E}">
        <p14:creationId xmlns:p14="http://schemas.microsoft.com/office/powerpoint/2010/main" val="2165750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hris Hall Color Demo Reel 2014-88300860-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59850" cy="5040313"/>
          </a:xfrm>
        </p:spPr>
      </p:pic>
      <p:sp>
        <p:nvSpPr>
          <p:cNvPr id="3" name="Title 2"/>
          <p:cNvSpPr>
            <a:spLocks noGrp="1"/>
          </p:cNvSpPr>
          <p:nvPr>
            <p:ph type="title"/>
          </p:nvPr>
        </p:nvSpPr>
        <p:spPr/>
        <p:txBody>
          <a:bodyPr/>
          <a:lstStyle/>
          <a:p>
            <a:r>
              <a:rPr lang="en-GB" dirty="0" smtClean="0"/>
              <a:t>Colour grading</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26</a:t>
            </a:fld>
            <a:endParaRPr lang="en-GB" dirty="0"/>
          </a:p>
        </p:txBody>
      </p:sp>
      <p:sp>
        <p:nvSpPr>
          <p:cNvPr id="9" name="TextBox 8"/>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[Chris Hall</a:t>
            </a:r>
            <a:r>
              <a:rPr lang="en-GB" sz="1000" dirty="0">
                <a:solidFill>
                  <a:schemeClr val="bg2"/>
                </a:solidFill>
                <a:latin typeface="+mn-lt"/>
              </a:rPr>
              <a:t>, https://vimeo.com/88300860]</a:t>
            </a:r>
          </a:p>
        </p:txBody>
      </p:sp>
    </p:spTree>
    <p:extLst>
      <p:ext uri="{BB962C8B-B14F-4D97-AF65-F5344CB8AC3E}">
        <p14:creationId xmlns:p14="http://schemas.microsoft.com/office/powerpoint/2010/main" val="2035818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ra09 - SIGGRAPHASIA2009 - Video Retargeting-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23950" y="1196975"/>
            <a:ext cx="9974263" cy="5040313"/>
          </a:xfrm>
        </p:spPr>
      </p:pic>
      <p:sp>
        <p:nvSpPr>
          <p:cNvPr id="2" name="Title 1"/>
          <p:cNvSpPr>
            <a:spLocks noGrp="1"/>
          </p:cNvSpPr>
          <p:nvPr>
            <p:ph type="title"/>
          </p:nvPr>
        </p:nvSpPr>
        <p:spPr/>
        <p:txBody>
          <a:bodyPr/>
          <a:lstStyle/>
          <a:p>
            <a:r>
              <a:rPr lang="en-GB" dirty="0"/>
              <a:t>Limitations of existing video editing tools</a:t>
            </a:r>
          </a:p>
        </p:txBody>
      </p:sp>
      <p:sp>
        <p:nvSpPr>
          <p:cNvPr id="3" name="Date Placeholder 2"/>
          <p:cNvSpPr>
            <a:spLocks noGrp="1"/>
          </p:cNvSpPr>
          <p:nvPr>
            <p:ph type="dt" sz="half" idx="2"/>
          </p:nvPr>
        </p:nvSpPr>
        <p:spPr/>
        <p:txBody>
          <a:bodyPr/>
          <a:lstStyle/>
          <a:p>
            <a:r>
              <a:rPr lang="en-US" smtClean="0"/>
              <a:t>2015-08-13</a:t>
            </a:r>
            <a:endParaRPr lang="en-GB" dirty="0"/>
          </a:p>
        </p:txBody>
      </p:sp>
      <p:sp>
        <p:nvSpPr>
          <p:cNvPr id="4" name="Footer Placeholder 3"/>
          <p:cNvSpPr>
            <a:spLocks noGrp="1"/>
          </p:cNvSpPr>
          <p:nvPr>
            <p:ph type="ftr" sz="quarter" idx="3"/>
          </p:nvPr>
        </p:nvSpPr>
        <p:spPr/>
        <p:txBody>
          <a:bodyPr/>
          <a:lstStyle/>
          <a:p>
            <a:r>
              <a:rPr lang="en-GB" smtClean="0"/>
              <a:t>Christian Richardt – User-Centric Computational Videography</a:t>
            </a:r>
            <a:endParaRPr lang="en-GB" dirty="0"/>
          </a:p>
        </p:txBody>
      </p:sp>
      <p:sp>
        <p:nvSpPr>
          <p:cNvPr id="5" name="Slide Number Placeholder 4"/>
          <p:cNvSpPr>
            <a:spLocks noGrp="1"/>
          </p:cNvSpPr>
          <p:nvPr>
            <p:ph type="sldNum" sz="quarter" idx="4"/>
          </p:nvPr>
        </p:nvSpPr>
        <p:spPr/>
        <p:txBody>
          <a:bodyPr/>
          <a:lstStyle/>
          <a:p>
            <a:fld id="{9B281B64-7B92-47B0-8A60-E22259C079AF}" type="slidenum">
              <a:rPr lang="en-GB" smtClean="0"/>
              <a:pPr/>
              <a:t>27</a:t>
            </a:fld>
            <a:endParaRPr lang="en-GB" dirty="0"/>
          </a:p>
        </p:txBody>
      </p:sp>
      <p:sp>
        <p:nvSpPr>
          <p:cNvPr id="9" name="TextBox 8"/>
          <p:cNvSpPr txBox="1"/>
          <p:nvPr/>
        </p:nvSpPr>
        <p:spPr>
          <a:xfrm>
            <a:off x="11098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a:t>
            </a:r>
            <a:r>
              <a:rPr lang="en-GB" sz="1000" dirty="0" err="1" smtClean="0">
                <a:solidFill>
                  <a:schemeClr val="bg2"/>
                </a:solidFill>
                <a:latin typeface="+mn-lt"/>
              </a:rPr>
              <a:t>Krähenbühl</a:t>
            </a:r>
            <a:r>
              <a:rPr lang="en-GB" sz="1000" dirty="0" smtClean="0">
                <a:solidFill>
                  <a:schemeClr val="bg2"/>
                </a:solidFill>
                <a:latin typeface="+mn-lt"/>
              </a:rPr>
              <a:t> et al., SIGGRAPH Asia 2009]</a:t>
            </a:r>
            <a:endParaRPr lang="en-GB" sz="1000" dirty="0">
              <a:solidFill>
                <a:schemeClr val="bg2"/>
              </a:solidFill>
              <a:latin typeface="+mn-lt"/>
            </a:endParaRPr>
          </a:p>
        </p:txBody>
      </p:sp>
    </p:spTree>
    <p:extLst>
      <p:ext uri="{BB962C8B-B14F-4D97-AF65-F5344CB8AC3E}">
        <p14:creationId xmlns:p14="http://schemas.microsoft.com/office/powerpoint/2010/main" val="334071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dobemax-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30363" y="1196975"/>
            <a:ext cx="8959850" cy="5040313"/>
          </a:xfrm>
        </p:spPr>
      </p:pic>
      <p:sp>
        <p:nvSpPr>
          <p:cNvPr id="2" name="Title 1"/>
          <p:cNvSpPr>
            <a:spLocks noGrp="1"/>
          </p:cNvSpPr>
          <p:nvPr>
            <p:ph type="title"/>
          </p:nvPr>
        </p:nvSpPr>
        <p:spPr/>
        <p:txBody>
          <a:bodyPr/>
          <a:lstStyle/>
          <a:p>
            <a:r>
              <a:rPr lang="en-GB" dirty="0" smtClean="0"/>
              <a:t>Limitations of existing video editing tools</a:t>
            </a:r>
            <a:endParaRPr lang="en-GB" dirty="0"/>
          </a:p>
        </p:txBody>
      </p:sp>
      <p:sp>
        <p:nvSpPr>
          <p:cNvPr id="3" name="Date Placeholder 2"/>
          <p:cNvSpPr>
            <a:spLocks noGrp="1"/>
          </p:cNvSpPr>
          <p:nvPr>
            <p:ph type="dt" sz="half" idx="2"/>
          </p:nvPr>
        </p:nvSpPr>
        <p:spPr/>
        <p:txBody>
          <a:bodyPr/>
          <a:lstStyle/>
          <a:p>
            <a:r>
              <a:rPr lang="en-US" smtClean="0"/>
              <a:t>2015-08-13</a:t>
            </a:r>
            <a:endParaRPr lang="en-GB" dirty="0"/>
          </a:p>
        </p:txBody>
      </p:sp>
      <p:sp>
        <p:nvSpPr>
          <p:cNvPr id="4" name="Footer Placeholder 3"/>
          <p:cNvSpPr>
            <a:spLocks noGrp="1"/>
          </p:cNvSpPr>
          <p:nvPr>
            <p:ph type="ftr" sz="quarter" idx="3"/>
          </p:nvPr>
        </p:nvSpPr>
        <p:spPr/>
        <p:txBody>
          <a:bodyPr/>
          <a:lstStyle/>
          <a:p>
            <a:r>
              <a:rPr lang="en-GB" smtClean="0"/>
              <a:t>Christian Richardt – User-Centric Computational Videography</a:t>
            </a:r>
            <a:endParaRPr lang="en-GB" dirty="0"/>
          </a:p>
        </p:txBody>
      </p:sp>
      <p:sp>
        <p:nvSpPr>
          <p:cNvPr id="5" name="Slide Number Placeholder 4"/>
          <p:cNvSpPr>
            <a:spLocks noGrp="1"/>
          </p:cNvSpPr>
          <p:nvPr>
            <p:ph type="sldNum" sz="quarter" idx="4"/>
          </p:nvPr>
        </p:nvSpPr>
        <p:spPr/>
        <p:txBody>
          <a:bodyPr/>
          <a:lstStyle/>
          <a:p>
            <a:fld id="{9B281B64-7B92-47B0-8A60-E22259C079AF}" type="slidenum">
              <a:rPr lang="en-GB" smtClean="0"/>
              <a:pPr/>
              <a:t>28</a:t>
            </a:fld>
            <a:endParaRPr lang="en-GB" dirty="0"/>
          </a:p>
        </p:txBody>
      </p:sp>
      <p:sp>
        <p:nvSpPr>
          <p:cNvPr id="8" name="TextBox 7"/>
          <p:cNvSpPr txBox="1"/>
          <p:nvPr/>
        </p:nvSpPr>
        <p:spPr>
          <a:xfrm>
            <a:off x="10590213" y="2440021"/>
            <a:ext cx="226591" cy="3797267"/>
          </a:xfrm>
          <a:prstGeom prst="rect">
            <a:avLst/>
          </a:prstGeom>
          <a:noFill/>
        </p:spPr>
        <p:txBody>
          <a:bodyPr vert="vert270" wrap="square" lIns="36000" tIns="36000" rIns="36000" bIns="0" rtlCol="0">
            <a:spAutoFit/>
          </a:bodyPr>
          <a:lstStyle/>
          <a:p>
            <a:r>
              <a:rPr lang="en-GB" sz="1000" dirty="0" smtClean="0">
                <a:solidFill>
                  <a:schemeClr val="bg2"/>
                </a:solidFill>
                <a:latin typeface="+mn-lt"/>
              </a:rPr>
              <a:t>[Adobe MAX 2014, Keynote “The Future”]</a:t>
            </a:r>
            <a:endParaRPr lang="en-GB" sz="1000" dirty="0">
              <a:solidFill>
                <a:schemeClr val="bg2"/>
              </a:solidFill>
              <a:latin typeface="+mn-lt"/>
            </a:endParaRPr>
          </a:p>
        </p:txBody>
      </p:sp>
    </p:spTree>
    <p:extLst>
      <p:ext uri="{BB962C8B-B14F-4D97-AF65-F5344CB8AC3E}">
        <p14:creationId xmlns:p14="http://schemas.microsoft.com/office/powerpoint/2010/main" val="2336379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GB" sz="2400" dirty="0" smtClean="0"/>
              <a:t>Spatiotemporal video editing</a:t>
            </a:r>
            <a:br>
              <a:rPr lang="en-GB" sz="2400" dirty="0" smtClean="0"/>
            </a:br>
            <a:r>
              <a:rPr lang="en-GB" sz="2400" dirty="0" smtClean="0"/>
              <a:t>and processing</a:t>
            </a:r>
            <a:br>
              <a:rPr lang="en-GB" sz="2400" dirty="0" smtClean="0"/>
            </a:br>
            <a:r>
              <a:rPr lang="en-GB" sz="1800" dirty="0" smtClean="0">
                <a:solidFill>
                  <a:schemeClr val="tx1">
                    <a:lumMod val="50000"/>
                    <a:lumOff val="50000"/>
                  </a:schemeClr>
                </a:solidFill>
              </a:rPr>
              <a:t>[Richardt, </a:t>
            </a:r>
            <a:r>
              <a:rPr lang="en-GB" sz="1800" dirty="0">
                <a:solidFill>
                  <a:schemeClr val="tx1">
                    <a:lumMod val="50000"/>
                    <a:lumOff val="50000"/>
                  </a:schemeClr>
                </a:solidFill>
              </a:rPr>
              <a:t>0:20]</a:t>
            </a:r>
          </a:p>
          <a:p>
            <a:r>
              <a:rPr lang="en-GB" sz="2400" dirty="0" smtClean="0"/>
              <a:t>Motion editing in videos: </a:t>
            </a:r>
            <a:r>
              <a:rPr lang="en-GB" sz="2400" dirty="0" err="1" smtClean="0"/>
              <a:t>cinemagraphs</a:t>
            </a:r>
            <a:r>
              <a:rPr lang="en-GB" sz="2400" dirty="0" smtClean="0"/>
              <a:t> &amp; </a:t>
            </a:r>
            <a:r>
              <a:rPr lang="en-GB" sz="2400" dirty="0" err="1" smtClean="0"/>
              <a:t>cliplets</a:t>
            </a:r>
            <a:r>
              <a:rPr lang="en-GB" sz="2400" dirty="0"/>
              <a:t/>
            </a:r>
            <a:br>
              <a:rPr lang="en-GB" sz="2400" dirty="0"/>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smtClean="0"/>
              <a:t>Exploring videos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a:t>
            </a:r>
            <a:r>
              <a:rPr lang="en-GB" sz="1800" dirty="0">
                <a:solidFill>
                  <a:schemeClr val="tx1">
                    <a:lumMod val="50000"/>
                    <a:lumOff val="50000"/>
                  </a:schemeClr>
                </a:solidFill>
              </a:rPr>
              <a:t>0:20]</a:t>
            </a:r>
          </a:p>
          <a:p>
            <a:r>
              <a:rPr lang="en-GB" sz="2400" dirty="0" smtClean="0"/>
              <a:t>Exploring videos in contexts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0:20]</a:t>
            </a:r>
          </a:p>
          <a:p>
            <a:r>
              <a:rPr lang="en-GB" sz="2400" dirty="0" smtClean="0"/>
              <a:t>Closing and Q &amp; A</a:t>
            </a:r>
            <a:br>
              <a:rPr lang="en-GB" sz="2400" dirty="0" smtClean="0"/>
            </a:br>
            <a:r>
              <a:rPr lang="en-GB" sz="1800" dirty="0" smtClean="0">
                <a:solidFill>
                  <a:schemeClr val="tx1">
                    <a:lumMod val="50000"/>
                    <a:lumOff val="50000"/>
                  </a:schemeClr>
                </a:solidFill>
              </a:rPr>
              <a:t>[all</a:t>
            </a:r>
            <a:r>
              <a:rPr lang="en-GB" sz="1800" dirty="0">
                <a:solidFill>
                  <a:schemeClr val="tx1">
                    <a:lumMod val="50000"/>
                    <a:lumOff val="50000"/>
                  </a:schemeClr>
                </a:solidFill>
              </a:rPr>
              <a:t>, 0:10]</a:t>
            </a:r>
          </a:p>
        </p:txBody>
      </p:sp>
      <p:sp>
        <p:nvSpPr>
          <p:cNvPr id="3" name="Title 2"/>
          <p:cNvSpPr>
            <a:spLocks noGrp="1"/>
          </p:cNvSpPr>
          <p:nvPr>
            <p:ph type="title"/>
          </p:nvPr>
        </p:nvSpPr>
        <p:spPr/>
        <p:txBody>
          <a:bodyPr/>
          <a:lstStyle/>
          <a:p>
            <a:r>
              <a:rPr lang="en-GB" dirty="0" smtClean="0"/>
              <a:t>Course syllabus</a:t>
            </a:r>
            <a:endParaRPr lang="en-GB" dirty="0"/>
          </a:p>
        </p:txBody>
      </p:sp>
      <p:sp>
        <p:nvSpPr>
          <p:cNvPr id="7" name="Content Placeholder 6"/>
          <p:cNvSpPr>
            <a:spLocks noGrp="1"/>
          </p:cNvSpPr>
          <p:nvPr>
            <p:ph sz="half" idx="1"/>
          </p:nvPr>
        </p:nvSpPr>
        <p:spPr/>
        <p:txBody>
          <a:bodyPr/>
          <a:lstStyle/>
          <a:p>
            <a:pPr>
              <a:lnSpc>
                <a:spcPct val="100000"/>
              </a:lnSpc>
            </a:pPr>
            <a:r>
              <a:rPr lang="en-GB" sz="2400" dirty="0" smtClean="0"/>
              <a:t>Introduction and welcome</a:t>
            </a:r>
            <a:r>
              <a:rPr lang="en-GB" sz="1800" dirty="0"/>
              <a:t/>
            </a:r>
            <a:br>
              <a:rPr lang="en-GB" sz="1800" dirty="0"/>
            </a:br>
            <a:r>
              <a:rPr lang="en-GB" sz="1800" dirty="0" smtClean="0">
                <a:solidFill>
                  <a:schemeClr val="tx1">
                    <a:lumMod val="50000"/>
                    <a:lumOff val="50000"/>
                  </a:schemeClr>
                </a:solidFill>
              </a:rPr>
              <a:t>[Richardt, 0:10]</a:t>
            </a:r>
            <a:endParaRPr lang="en-GB" sz="2400" dirty="0" smtClean="0">
              <a:solidFill>
                <a:schemeClr val="tx1">
                  <a:lumMod val="50000"/>
                  <a:lumOff val="50000"/>
                </a:schemeClr>
              </a:solidFill>
            </a:endParaRPr>
          </a:p>
          <a:p>
            <a:r>
              <a:rPr lang="en-GB" sz="2400" dirty="0" smtClean="0"/>
              <a:t>Background:</a:t>
            </a:r>
            <a:br>
              <a:rPr lang="en-GB" sz="2400" dirty="0" smtClean="0"/>
            </a:br>
            <a:r>
              <a:rPr lang="en-GB" sz="2400" dirty="0" smtClean="0"/>
              <a:t>State-of-the-art video tools</a:t>
            </a:r>
            <a:br>
              <a:rPr lang="en-GB" sz="2400" dirty="0" smtClean="0"/>
            </a:br>
            <a:r>
              <a:rPr lang="en-GB" sz="1800" dirty="0" smtClean="0">
                <a:solidFill>
                  <a:schemeClr val="tx1">
                    <a:lumMod val="50000"/>
                    <a:lumOff val="50000"/>
                  </a:schemeClr>
                </a:solidFill>
              </a:rPr>
              <a:t>[Richardt</a:t>
            </a:r>
            <a:r>
              <a:rPr lang="en-GB" sz="1800" dirty="0">
                <a:solidFill>
                  <a:schemeClr val="tx1">
                    <a:lumMod val="50000"/>
                    <a:lumOff val="50000"/>
                  </a:schemeClr>
                </a:solidFill>
              </a:rPr>
              <a:t>, 0:20]</a:t>
            </a:r>
          </a:p>
          <a:p>
            <a:pPr>
              <a:lnSpc>
                <a:spcPct val="100000"/>
              </a:lnSpc>
            </a:pPr>
            <a:r>
              <a:rPr lang="en-GB" sz="2400" dirty="0" smtClean="0">
                <a:latin typeface="+mj-lt"/>
              </a:rPr>
              <a:t>Timeline editing</a:t>
            </a:r>
            <a:br>
              <a:rPr lang="en-GB" sz="2400" dirty="0" smtClean="0">
                <a:latin typeface="+mj-lt"/>
              </a:rPr>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smtClean="0"/>
              <a:t>Editing using lightweight models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Model-based video editing</a:t>
            </a:r>
            <a:br>
              <a:rPr lang="en-GB" sz="2400" dirty="0" smtClean="0"/>
            </a:br>
            <a:r>
              <a:rPr lang="en-GB" sz="1800" dirty="0">
                <a:solidFill>
                  <a:schemeClr val="tx1">
                    <a:lumMod val="50000"/>
                    <a:lumOff val="50000"/>
                  </a:schemeClr>
                </a:solidFill>
              </a:rPr>
              <a:t>[</a:t>
            </a:r>
            <a:r>
              <a:rPr lang="en-GB" sz="1800" dirty="0" err="1">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Break</a:t>
            </a:r>
            <a:br>
              <a:rPr lang="en-GB" sz="2400" dirty="0" smtClean="0"/>
            </a:br>
            <a:r>
              <a:rPr lang="en-GB" sz="1800" dirty="0" smtClean="0">
                <a:solidFill>
                  <a:schemeClr val="tx1">
                    <a:lumMod val="50000"/>
                    <a:lumOff val="50000"/>
                  </a:schemeClr>
                </a:solidFill>
              </a:rPr>
              <a:t>[0:15</a:t>
            </a:r>
            <a:r>
              <a:rPr lang="en-GB" sz="1800" dirty="0">
                <a:solidFill>
                  <a:schemeClr val="tx1">
                    <a:lumMod val="50000"/>
                    <a:lumOff val="50000"/>
                  </a:schemeClr>
                </a:solidFill>
              </a:rPr>
              <a:t>]</a:t>
            </a:r>
          </a:p>
        </p:txBody>
      </p:sp>
      <p:sp>
        <p:nvSpPr>
          <p:cNvPr id="9" name="Date Placeholder 3"/>
          <p:cNvSpPr>
            <a:spLocks noGrp="1"/>
          </p:cNvSpPr>
          <p:nvPr>
            <p:ph type="dt" sz="half" idx="10"/>
          </p:nvPr>
        </p:nvSpPr>
        <p:spPr>
          <a:xfrm>
            <a:off x="624417" y="6356350"/>
            <a:ext cx="1204383" cy="365125"/>
          </a:xfrm>
        </p:spPr>
        <p:txBody>
          <a:bodyPr/>
          <a:lstStyle/>
          <a:p>
            <a:r>
              <a:rPr lang="en-US" smtClean="0"/>
              <a:t>2015-08-13</a:t>
            </a:r>
            <a:endParaRPr lang="en-GB" dirty="0"/>
          </a:p>
        </p:txBody>
      </p:sp>
      <p:sp>
        <p:nvSpPr>
          <p:cNvPr id="10" name="Footer Placeholder 4"/>
          <p:cNvSpPr>
            <a:spLocks noGrp="1"/>
          </p:cNvSpPr>
          <p:nvPr>
            <p:ph type="ftr" sz="quarter" idx="3"/>
          </p:nvPr>
        </p:nvSpPr>
        <p:spPr>
          <a:xfrm>
            <a:off x="2133600" y="6356350"/>
            <a:ext cx="8534400" cy="365125"/>
          </a:xfrm>
        </p:spPr>
        <p:txBody>
          <a:bodyPr/>
          <a:lstStyle/>
          <a:p>
            <a:r>
              <a:rPr lang="en-GB" smtClean="0"/>
              <a:t>Christian Richardt – User-Centric Computational Videography</a:t>
            </a:r>
            <a:endParaRPr lang="en-GB" dirty="0"/>
          </a:p>
        </p:txBody>
      </p:sp>
      <p:sp>
        <p:nvSpPr>
          <p:cNvPr id="11" name="Slide Number Placeholder 5"/>
          <p:cNvSpPr>
            <a:spLocks noGrp="1"/>
          </p:cNvSpPr>
          <p:nvPr>
            <p:ph type="sldNum" sz="quarter" idx="4"/>
          </p:nvPr>
        </p:nvSpPr>
        <p:spPr>
          <a:xfrm>
            <a:off x="10972800" y="6356350"/>
            <a:ext cx="624416" cy="365125"/>
          </a:xfrm>
        </p:spPr>
        <p:txBody>
          <a:bodyPr/>
          <a:lstStyle/>
          <a:p>
            <a:fld id="{9B281B64-7B92-47B0-8A60-E22259C079AF}" type="slidenum">
              <a:rPr lang="en-GB" smtClean="0"/>
              <a:pPr/>
              <a:t>29</a:t>
            </a:fld>
            <a:endParaRPr lang="en-GB"/>
          </a:p>
        </p:txBody>
      </p:sp>
    </p:spTree>
    <p:extLst>
      <p:ext uri="{BB962C8B-B14F-4D97-AF65-F5344CB8AC3E}">
        <p14:creationId xmlns:p14="http://schemas.microsoft.com/office/powerpoint/2010/main" val="386280018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 all aspects of </a:t>
            </a:r>
            <a:r>
              <a:rPr lang="en-GB" dirty="0"/>
              <a:t>c</a:t>
            </a:r>
            <a:r>
              <a:rPr lang="en-GB" dirty="0" smtClean="0"/>
              <a:t>onsumer video capture, editing and viewing</a:t>
            </a:r>
          </a:p>
          <a:p>
            <a:r>
              <a:rPr lang="en-GB" dirty="0" smtClean="0"/>
              <a:t>Users have high-level goals, but generally not much skill or time</a:t>
            </a:r>
          </a:p>
          <a:p>
            <a:pPr lvl="1"/>
            <a:r>
              <a:rPr lang="en-GB" dirty="0" smtClean="0"/>
              <a:t>Techniques need to produce good results as automatically as possible</a:t>
            </a:r>
          </a:p>
          <a:p>
            <a:pPr lvl="1"/>
            <a:r>
              <a:rPr lang="en-GB" dirty="0" smtClean="0"/>
              <a:t>Huge gap of skill and effort between casual and professional users</a:t>
            </a:r>
          </a:p>
          <a:p>
            <a:pPr lvl="1"/>
            <a:r>
              <a:rPr lang="en-GB" dirty="0" smtClean="0"/>
              <a:t>Offer some optional possibilities for user input</a:t>
            </a:r>
          </a:p>
          <a:p>
            <a:r>
              <a:rPr lang="en-GB" dirty="0" smtClean="0"/>
              <a:t>Goal</a:t>
            </a:r>
            <a:r>
              <a:rPr lang="en-GB" dirty="0"/>
              <a:t>: improve the quality and </a:t>
            </a:r>
            <a:r>
              <a:rPr lang="en-GB" dirty="0" smtClean="0"/>
              <a:t>flexibility of:</a:t>
            </a:r>
          </a:p>
          <a:p>
            <a:pPr lvl="1"/>
            <a:r>
              <a:rPr lang="en-GB" dirty="0" smtClean="0"/>
              <a:t>Capture / recording</a:t>
            </a:r>
            <a:endParaRPr lang="en-GB" dirty="0"/>
          </a:p>
          <a:p>
            <a:pPr lvl="1"/>
            <a:r>
              <a:rPr lang="en-GB" dirty="0" smtClean="0"/>
              <a:t>Editing / authoring</a:t>
            </a:r>
            <a:endParaRPr lang="en-GB" dirty="0"/>
          </a:p>
          <a:p>
            <a:pPr lvl="1"/>
            <a:r>
              <a:rPr lang="en-GB" dirty="0" smtClean="0"/>
              <a:t>Viewing / exploring</a:t>
            </a:r>
            <a:endParaRPr lang="en-GB" dirty="0"/>
          </a:p>
        </p:txBody>
      </p:sp>
      <p:sp>
        <p:nvSpPr>
          <p:cNvPr id="3" name="Title 2"/>
          <p:cNvSpPr>
            <a:spLocks noGrp="1"/>
          </p:cNvSpPr>
          <p:nvPr>
            <p:ph type="title"/>
          </p:nvPr>
        </p:nvSpPr>
        <p:spPr/>
        <p:txBody>
          <a:bodyPr/>
          <a:lstStyle/>
          <a:p>
            <a:r>
              <a:rPr lang="en-GB" smtClean="0"/>
              <a:t>User-Centric Computational Videography</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3</a:t>
            </a:fld>
            <a:endParaRPr lang="en-GB"/>
          </a:p>
        </p:txBody>
      </p:sp>
    </p:spTree>
    <p:extLst>
      <p:ext uri="{BB962C8B-B14F-4D97-AF65-F5344CB8AC3E}">
        <p14:creationId xmlns:p14="http://schemas.microsoft.com/office/powerpoint/2010/main" val="234196681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Capture / recording</a:t>
            </a:r>
            <a:r>
              <a:rPr lang="en-GB" dirty="0"/>
              <a:t>:</a:t>
            </a:r>
            <a:endParaRPr lang="en-GB" dirty="0" smtClean="0"/>
          </a:p>
          <a:p>
            <a:pPr lvl="1"/>
            <a:r>
              <a:rPr lang="en-GB" dirty="0"/>
              <a:t>S</a:t>
            </a:r>
            <a:r>
              <a:rPr lang="en-GB" dirty="0" smtClean="0"/>
              <a:t>tabilising shaky, poorly framed videos</a:t>
            </a:r>
          </a:p>
          <a:p>
            <a:pPr lvl="1"/>
            <a:r>
              <a:rPr lang="en-GB" dirty="0" err="1"/>
              <a:t>D</a:t>
            </a:r>
            <a:r>
              <a:rPr lang="en-GB" dirty="0" err="1" smtClean="0"/>
              <a:t>enoising</a:t>
            </a:r>
            <a:r>
              <a:rPr lang="en-GB" dirty="0" smtClean="0"/>
              <a:t>, </a:t>
            </a:r>
            <a:r>
              <a:rPr lang="en-GB" dirty="0" err="1" smtClean="0"/>
              <a:t>deflickering</a:t>
            </a:r>
            <a:r>
              <a:rPr lang="en-GB" dirty="0" smtClean="0"/>
              <a:t>, </a:t>
            </a:r>
            <a:r>
              <a:rPr lang="en-GB" dirty="0" err="1" smtClean="0"/>
              <a:t>deblurring</a:t>
            </a:r>
            <a:r>
              <a:rPr lang="en-GB" dirty="0" smtClean="0"/>
              <a:t>, HDR, colour grading</a:t>
            </a:r>
          </a:p>
          <a:p>
            <a:r>
              <a:rPr lang="en-GB" dirty="0" smtClean="0"/>
              <a:t>Editing / authoring:</a:t>
            </a:r>
          </a:p>
          <a:p>
            <a:pPr lvl="1"/>
            <a:r>
              <a:rPr lang="en-GB" dirty="0"/>
              <a:t>C</a:t>
            </a:r>
            <a:r>
              <a:rPr lang="en-GB" dirty="0" smtClean="0"/>
              <a:t>ombining multiple video clips into one</a:t>
            </a:r>
          </a:p>
          <a:p>
            <a:pPr lvl="1"/>
            <a:r>
              <a:rPr lang="en-GB" dirty="0"/>
              <a:t>E</a:t>
            </a:r>
            <a:r>
              <a:rPr lang="en-GB" dirty="0" smtClean="0"/>
              <a:t>diting, adding and removing objects and environments</a:t>
            </a:r>
          </a:p>
          <a:p>
            <a:r>
              <a:rPr lang="en-GB" dirty="0" smtClean="0"/>
              <a:t>Viewing / exploring:</a:t>
            </a:r>
          </a:p>
          <a:p>
            <a:pPr lvl="1"/>
            <a:r>
              <a:rPr lang="en-GB" dirty="0"/>
              <a:t>E</a:t>
            </a:r>
            <a:r>
              <a:rPr lang="en-GB" dirty="0" smtClean="0"/>
              <a:t>xploring and navigating online community video collections</a:t>
            </a:r>
          </a:p>
          <a:p>
            <a:pPr lvl="1"/>
            <a:r>
              <a:rPr lang="en-GB" dirty="0"/>
              <a:t>V</a:t>
            </a:r>
            <a:r>
              <a:rPr lang="en-GB" dirty="0" smtClean="0"/>
              <a:t>isualising the spatial or temporal overlaps between videos</a:t>
            </a:r>
            <a:endParaRPr lang="en-GB" dirty="0"/>
          </a:p>
        </p:txBody>
      </p:sp>
      <p:sp>
        <p:nvSpPr>
          <p:cNvPr id="3" name="Title 2"/>
          <p:cNvSpPr>
            <a:spLocks noGrp="1"/>
          </p:cNvSpPr>
          <p:nvPr>
            <p:ph type="title"/>
          </p:nvPr>
        </p:nvSpPr>
        <p:spPr/>
        <p:txBody>
          <a:bodyPr/>
          <a:lstStyle/>
          <a:p>
            <a:r>
              <a:rPr lang="en-GB" dirty="0" smtClean="0"/>
              <a:t>User </a:t>
            </a:r>
            <a:r>
              <a:rPr lang="en-GB" dirty="0" err="1" smtClean="0"/>
              <a:t>wishlist</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4</a:t>
            </a:fld>
            <a:endParaRPr lang="en-GB"/>
          </a:p>
        </p:txBody>
      </p:sp>
    </p:spTree>
    <p:extLst>
      <p:ext uri="{BB962C8B-B14F-4D97-AF65-F5344CB8AC3E}">
        <p14:creationId xmlns:p14="http://schemas.microsoft.com/office/powerpoint/2010/main" val="25625762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Capture/recording:</a:t>
            </a:r>
          </a:p>
          <a:p>
            <a:pPr lvl="1"/>
            <a:r>
              <a:rPr lang="en-US" dirty="0" smtClean="0"/>
              <a:t>Video stabilization using computer vision techniques</a:t>
            </a:r>
          </a:p>
          <a:p>
            <a:pPr lvl="1"/>
            <a:r>
              <a:rPr lang="en-US" dirty="0" smtClean="0"/>
              <a:t>Video </a:t>
            </a:r>
            <a:r>
              <a:rPr lang="en-US" dirty="0" err="1" smtClean="0"/>
              <a:t>denoising</a:t>
            </a:r>
            <a:r>
              <a:rPr lang="en-US" dirty="0" smtClean="0"/>
              <a:t> + </a:t>
            </a:r>
            <a:r>
              <a:rPr lang="en-US" dirty="0" err="1" smtClean="0"/>
              <a:t>deblurring</a:t>
            </a:r>
            <a:r>
              <a:rPr lang="en-US" dirty="0" smtClean="0"/>
              <a:t> using computational photography</a:t>
            </a:r>
            <a:endParaRPr lang="en-US" dirty="0"/>
          </a:p>
          <a:p>
            <a:r>
              <a:rPr lang="en-US" dirty="0" smtClean="0"/>
              <a:t>Editing/authoring:</a:t>
            </a:r>
          </a:p>
          <a:p>
            <a:pPr lvl="1"/>
            <a:r>
              <a:rPr lang="en-GB" dirty="0"/>
              <a:t>More robust correspondences within and between </a:t>
            </a:r>
            <a:r>
              <a:rPr lang="en-GB" dirty="0" smtClean="0"/>
              <a:t>videos,</a:t>
            </a:r>
            <a:br>
              <a:rPr lang="en-GB" dirty="0" smtClean="0"/>
            </a:br>
            <a:r>
              <a:rPr lang="en-GB" dirty="0" smtClean="0"/>
              <a:t>e.g. optical </a:t>
            </a:r>
            <a:r>
              <a:rPr lang="en-GB" dirty="0"/>
              <a:t>flow, </a:t>
            </a:r>
            <a:r>
              <a:rPr lang="en-GB" dirty="0" smtClean="0"/>
              <a:t>SIFT flow, feature matching, </a:t>
            </a:r>
            <a:r>
              <a:rPr lang="en-GB" dirty="0" err="1" smtClean="0"/>
              <a:t>PatchMatch</a:t>
            </a:r>
            <a:endParaRPr lang="en-US" dirty="0"/>
          </a:p>
          <a:p>
            <a:r>
              <a:rPr lang="en-US" dirty="0" smtClean="0"/>
              <a:t>Viewing/exploring:</a:t>
            </a:r>
          </a:p>
          <a:p>
            <a:pPr lvl="1"/>
            <a:r>
              <a:rPr lang="en-US" dirty="0" smtClean="0"/>
              <a:t>Improved tools for content exploration using video-based rendering</a:t>
            </a:r>
          </a:p>
          <a:p>
            <a:pPr lvl="1"/>
            <a:r>
              <a:rPr lang="en-US" dirty="0" smtClean="0"/>
              <a:t>Structuring media collections using semi-automatic clustering</a:t>
            </a:r>
            <a:endParaRPr lang="en-GB" dirty="0"/>
          </a:p>
        </p:txBody>
      </p:sp>
      <p:sp>
        <p:nvSpPr>
          <p:cNvPr id="3" name="Title 2"/>
          <p:cNvSpPr>
            <a:spLocks noGrp="1"/>
          </p:cNvSpPr>
          <p:nvPr>
            <p:ph type="title"/>
          </p:nvPr>
        </p:nvSpPr>
        <p:spPr/>
        <p:txBody>
          <a:bodyPr/>
          <a:lstStyle/>
          <a:p>
            <a:r>
              <a:rPr lang="en-GB" dirty="0" smtClean="0"/>
              <a:t>Status quo</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5</a:t>
            </a:fld>
            <a:endParaRPr lang="en-GB" dirty="0"/>
          </a:p>
        </p:txBody>
      </p:sp>
    </p:spTree>
    <p:extLst>
      <p:ext uri="{BB962C8B-B14F-4D97-AF65-F5344CB8AC3E}">
        <p14:creationId xmlns:p14="http://schemas.microsoft.com/office/powerpoint/2010/main" val="299873322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Goals in a Nutshell</a:t>
            </a:r>
            <a:endParaRPr lang="en-GB" dirty="0"/>
          </a:p>
        </p:txBody>
      </p:sp>
      <p:sp>
        <p:nvSpPr>
          <p:cNvPr id="4" name="Datumsplatzhalter 3"/>
          <p:cNvSpPr>
            <a:spLocks noGrp="1"/>
          </p:cNvSpPr>
          <p:nvPr>
            <p:ph type="dt" sz="half" idx="2"/>
          </p:nvPr>
        </p:nvSpPr>
        <p:spPr/>
        <p:txBody>
          <a:bodyPr/>
          <a:lstStyle/>
          <a:p>
            <a:r>
              <a:rPr lang="en-US" smtClean="0"/>
              <a:t>2015-08-13</a:t>
            </a:r>
            <a:endParaRPr lang="en-GB" dirty="0"/>
          </a:p>
        </p:txBody>
      </p:sp>
      <p:sp>
        <p:nvSpPr>
          <p:cNvPr id="5" name="Fußzeilenplatzhalt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Foliennummernplatzhalter 5"/>
          <p:cNvSpPr>
            <a:spLocks noGrp="1"/>
          </p:cNvSpPr>
          <p:nvPr>
            <p:ph type="sldNum" sz="quarter" idx="4"/>
          </p:nvPr>
        </p:nvSpPr>
        <p:spPr/>
        <p:txBody>
          <a:bodyPr/>
          <a:lstStyle/>
          <a:p>
            <a:fld id="{9B281B64-7B92-47B0-8A60-E22259C079AF}" type="slidenum">
              <a:rPr lang="en-GB" smtClean="0"/>
              <a:pPr/>
              <a:t>6</a:t>
            </a:fld>
            <a:endParaRPr lang="en-GB" dirty="0"/>
          </a:p>
        </p:txBody>
      </p:sp>
      <p:sp>
        <p:nvSpPr>
          <p:cNvPr id="2" name="Inhaltsplatzhalter 1"/>
          <p:cNvSpPr>
            <a:spLocks noGrp="1"/>
          </p:cNvSpPr>
          <p:nvPr>
            <p:ph type="subTitle" idx="4294967295"/>
          </p:nvPr>
        </p:nvSpPr>
        <p:spPr>
          <a:xfrm>
            <a:off x="685800" y="1981200"/>
            <a:ext cx="4800600" cy="3429000"/>
          </a:xfrm>
        </p:spPr>
        <p:txBody>
          <a:bodyPr/>
          <a:lstStyle/>
          <a:p>
            <a:pPr marL="0" indent="0" algn="ctr">
              <a:buNone/>
            </a:pPr>
            <a:r>
              <a:rPr lang="en-GB" sz="4000" dirty="0" smtClean="0">
                <a:solidFill>
                  <a:schemeClr val="accent6"/>
                </a:solidFill>
                <a:latin typeface="+mj-lt"/>
              </a:rPr>
              <a:t>Minimal interaction</a:t>
            </a:r>
          </a:p>
          <a:p>
            <a:pPr marL="0" indent="0" algn="ctr">
              <a:buNone/>
            </a:pPr>
            <a:r>
              <a:rPr lang="en-GB" sz="4000" dirty="0">
                <a:solidFill>
                  <a:schemeClr val="accent6"/>
                </a:solidFill>
                <a:latin typeface="+mj-lt"/>
              </a:rPr>
              <a:t>High quality</a:t>
            </a:r>
          </a:p>
          <a:p>
            <a:pPr marL="0" indent="0" algn="ctr">
              <a:buNone/>
            </a:pPr>
            <a:r>
              <a:rPr lang="en-GB" sz="4000" dirty="0" smtClean="0">
                <a:solidFill>
                  <a:schemeClr val="accent6"/>
                </a:solidFill>
                <a:latin typeface="+mj-lt"/>
              </a:rPr>
              <a:t>Intuitive</a:t>
            </a:r>
          </a:p>
          <a:p>
            <a:pPr marL="0" indent="0" algn="ctr">
              <a:buNone/>
            </a:pPr>
            <a:r>
              <a:rPr lang="en-GB" sz="4000" dirty="0" smtClean="0">
                <a:solidFill>
                  <a:schemeClr val="accent6"/>
                </a:solidFill>
                <a:latin typeface="+mj-lt"/>
              </a:rPr>
              <a:t>Fast</a:t>
            </a:r>
          </a:p>
        </p:txBody>
      </p:sp>
      <p:sp>
        <p:nvSpPr>
          <p:cNvPr id="7" name="Inhaltsplatzhalter 1"/>
          <p:cNvSpPr txBox="1">
            <a:spLocks/>
          </p:cNvSpPr>
          <p:nvPr/>
        </p:nvSpPr>
        <p:spPr bwMode="auto">
          <a:xfrm>
            <a:off x="7391400" y="2438400"/>
            <a:ext cx="426720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8000" indent="-288000" algn="l" rtl="0" eaLnBrk="0" fontAlgn="base" hangingPunct="0">
              <a:lnSpc>
                <a:spcPct val="125000"/>
              </a:lnSpc>
              <a:spcBef>
                <a:spcPts val="0"/>
              </a:spcBef>
              <a:spcAft>
                <a:spcPts val="600"/>
              </a:spcAft>
              <a:buClr>
                <a:srgbClr val="336699"/>
              </a:buClr>
              <a:buFont typeface="Wingdings" panose="05000000000000000000" pitchFamily="2" charset="2"/>
              <a:buChar char="§"/>
              <a:defRPr sz="2400">
                <a:solidFill>
                  <a:schemeClr val="tx1"/>
                </a:solidFill>
                <a:latin typeface="+mn-lt"/>
                <a:ea typeface="+mn-ea"/>
                <a:cs typeface="+mn-cs"/>
              </a:defRPr>
            </a:lvl1pPr>
            <a:lvl2pPr marL="720000" indent="-288000" algn="l" rtl="0" eaLnBrk="0" fontAlgn="base" hangingPunct="0">
              <a:lnSpc>
                <a:spcPct val="125000"/>
              </a:lnSpc>
              <a:spcBef>
                <a:spcPts val="0"/>
              </a:spcBef>
              <a:spcAft>
                <a:spcPts val="600"/>
              </a:spcAft>
              <a:buClr>
                <a:srgbClr val="9AAED2"/>
              </a:buClr>
              <a:buFont typeface="Arial" panose="020B0604020202020204" pitchFamily="34" charset="0"/>
              <a:buChar char="–"/>
              <a:defRPr sz="2000">
                <a:solidFill>
                  <a:schemeClr val="tx1"/>
                </a:solidFill>
                <a:latin typeface="+mn-lt"/>
              </a:defRPr>
            </a:lvl2pPr>
            <a:lvl3pPr marL="1143000" indent="-228600" algn="l" rtl="0" eaLnBrk="0" fontAlgn="base" hangingPunct="0">
              <a:lnSpc>
                <a:spcPct val="125000"/>
              </a:lnSpc>
              <a:spcBef>
                <a:spcPts val="0"/>
              </a:spcBef>
              <a:spcAft>
                <a:spcPts val="600"/>
              </a:spcAft>
              <a:buClr>
                <a:schemeClr val="bg2"/>
              </a:buClr>
              <a:buFont typeface="Wingdings" panose="05000000000000000000" pitchFamily="2" charset="2"/>
              <a:buChar char="§"/>
              <a:defRPr sz="1800">
                <a:solidFill>
                  <a:schemeClr val="tx1"/>
                </a:solidFill>
                <a:latin typeface="+mn-lt"/>
              </a:defRPr>
            </a:lvl3pPr>
            <a:lvl4pPr marL="16002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4pPr>
            <a:lvl5pPr marL="2057400" indent="-228600" algn="l" rtl="0" eaLnBrk="0" fontAlgn="base" hangingPunct="0">
              <a:lnSpc>
                <a:spcPct val="125000"/>
              </a:lnSpc>
              <a:spcBef>
                <a:spcPts val="0"/>
              </a:spcBef>
              <a:spcAft>
                <a:spcPts val="600"/>
              </a:spcAft>
              <a:buClr>
                <a:schemeClr val="bg2"/>
              </a:buClr>
              <a:buFont typeface="Arial" panose="020B0604020202020204" pitchFamily="34" charset="0"/>
              <a:buChar char="»"/>
              <a:defRPr sz="1800">
                <a:solidFill>
                  <a:schemeClr val="tx1"/>
                </a:solidFill>
                <a:latin typeface="+mn-lt"/>
              </a:defRPr>
            </a:lvl5pPr>
            <a:lvl6pPr marL="2514600" indent="-228600" algn="l" rtl="0" fontAlgn="base">
              <a:spcBef>
                <a:spcPct val="20000"/>
              </a:spcBef>
              <a:spcAft>
                <a:spcPct val="0"/>
              </a:spcAft>
              <a:buClr>
                <a:schemeClr val="bg2"/>
              </a:buClr>
              <a:buFont typeface="Arial" charset="0"/>
              <a:buChar char="»"/>
              <a:defRPr>
                <a:solidFill>
                  <a:schemeClr val="tx1"/>
                </a:solidFill>
                <a:latin typeface="+mn-lt"/>
              </a:defRPr>
            </a:lvl6pPr>
            <a:lvl7pPr marL="2971800" indent="-228600" algn="l" rtl="0" fontAlgn="base">
              <a:spcBef>
                <a:spcPct val="20000"/>
              </a:spcBef>
              <a:spcAft>
                <a:spcPct val="0"/>
              </a:spcAft>
              <a:buClr>
                <a:schemeClr val="bg2"/>
              </a:buClr>
              <a:buFont typeface="Arial" charset="0"/>
              <a:buChar char="»"/>
              <a:defRPr>
                <a:solidFill>
                  <a:schemeClr val="tx1"/>
                </a:solidFill>
                <a:latin typeface="+mn-lt"/>
              </a:defRPr>
            </a:lvl7pPr>
            <a:lvl8pPr marL="3429000" indent="-228600" algn="l" rtl="0" fontAlgn="base">
              <a:spcBef>
                <a:spcPct val="20000"/>
              </a:spcBef>
              <a:spcAft>
                <a:spcPct val="0"/>
              </a:spcAft>
              <a:buClr>
                <a:schemeClr val="bg2"/>
              </a:buClr>
              <a:buFont typeface="Arial" charset="0"/>
              <a:buChar char="»"/>
              <a:defRPr>
                <a:solidFill>
                  <a:schemeClr val="tx1"/>
                </a:solidFill>
                <a:latin typeface="+mn-lt"/>
              </a:defRPr>
            </a:lvl8pPr>
            <a:lvl9pPr marL="3886200" indent="-228600" algn="l" rtl="0" fontAlgn="base">
              <a:spcBef>
                <a:spcPct val="20000"/>
              </a:spcBef>
              <a:spcAft>
                <a:spcPct val="0"/>
              </a:spcAft>
              <a:buClr>
                <a:schemeClr val="bg2"/>
              </a:buClr>
              <a:buFont typeface="Arial" charset="0"/>
              <a:buChar char="»"/>
              <a:defRPr>
                <a:solidFill>
                  <a:schemeClr val="tx1"/>
                </a:solidFill>
                <a:latin typeface="+mn-lt"/>
              </a:defRPr>
            </a:lvl9pPr>
          </a:lstStyle>
          <a:p>
            <a:pPr marL="0" indent="0" algn="ctr">
              <a:buFont typeface="Wingdings" panose="05000000000000000000" pitchFamily="2" charset="2"/>
              <a:buNone/>
            </a:pPr>
            <a:r>
              <a:rPr lang="en-GB" sz="4000" dirty="0" smtClean="0">
                <a:solidFill>
                  <a:schemeClr val="accent6"/>
                </a:solidFill>
                <a:latin typeface="+mj-lt"/>
              </a:rPr>
              <a:t>Video as a </a:t>
            </a:r>
            <a:br>
              <a:rPr lang="en-GB" sz="4000" dirty="0" smtClean="0">
                <a:solidFill>
                  <a:schemeClr val="accent6"/>
                </a:solidFill>
                <a:latin typeface="+mj-lt"/>
              </a:rPr>
            </a:br>
            <a:r>
              <a:rPr lang="en-GB" sz="4000" dirty="0" smtClean="0">
                <a:solidFill>
                  <a:schemeClr val="accent6"/>
                </a:solidFill>
                <a:latin typeface="+mj-lt"/>
              </a:rPr>
              <a:t>creative medium </a:t>
            </a:r>
            <a:br>
              <a:rPr lang="en-GB" sz="4000" dirty="0" smtClean="0">
                <a:solidFill>
                  <a:schemeClr val="accent6"/>
                </a:solidFill>
                <a:latin typeface="+mj-lt"/>
              </a:rPr>
            </a:br>
            <a:r>
              <a:rPr lang="en-GB" sz="4000" i="1" dirty="0" smtClean="0">
                <a:solidFill>
                  <a:schemeClr val="accent6"/>
                </a:solidFill>
                <a:latin typeface="+mj-lt"/>
              </a:rPr>
              <a:t>for everyone.</a:t>
            </a:r>
          </a:p>
        </p:txBody>
      </p:sp>
      <p:sp>
        <p:nvSpPr>
          <p:cNvPr id="8" name="Right Arrow 6"/>
          <p:cNvSpPr/>
          <p:nvPr/>
        </p:nvSpPr>
        <p:spPr>
          <a:xfrm>
            <a:off x="5867400" y="3467100"/>
            <a:ext cx="1143000"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solidFill>
                  <a:schemeClr val="accent2"/>
                </a:solidFill>
              </a:ln>
              <a:solidFill>
                <a:srgbClr val="FFFFFF"/>
              </a:solidFill>
              <a:effectLst/>
              <a:uLnTx/>
              <a:uFillTx/>
              <a:latin typeface="Segoe UI Semilight"/>
              <a:ea typeface="+mn-ea"/>
              <a:cs typeface="+mn-cs"/>
            </a:endParaRPr>
          </a:p>
        </p:txBody>
      </p:sp>
    </p:spTree>
    <p:extLst>
      <p:ext uri="{BB962C8B-B14F-4D97-AF65-F5344CB8AC3E}">
        <p14:creationId xmlns:p14="http://schemas.microsoft.com/office/powerpoint/2010/main" val="267982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GB" sz="2400" dirty="0" smtClean="0"/>
              <a:t>Spatiotemporal video editing</a:t>
            </a:r>
            <a:br>
              <a:rPr lang="en-GB" sz="2400" dirty="0" smtClean="0"/>
            </a:br>
            <a:r>
              <a:rPr lang="en-GB" sz="2400" dirty="0" smtClean="0"/>
              <a:t>and processing</a:t>
            </a:r>
            <a:br>
              <a:rPr lang="en-GB" sz="2400" dirty="0" smtClean="0"/>
            </a:br>
            <a:r>
              <a:rPr lang="en-GB" sz="1800" dirty="0" smtClean="0">
                <a:solidFill>
                  <a:schemeClr val="tx1">
                    <a:lumMod val="50000"/>
                    <a:lumOff val="50000"/>
                  </a:schemeClr>
                </a:solidFill>
              </a:rPr>
              <a:t>[Richardt, </a:t>
            </a:r>
            <a:r>
              <a:rPr lang="en-GB" sz="1800" dirty="0">
                <a:solidFill>
                  <a:schemeClr val="tx1">
                    <a:lumMod val="50000"/>
                    <a:lumOff val="50000"/>
                  </a:schemeClr>
                </a:solidFill>
              </a:rPr>
              <a:t>0:20]</a:t>
            </a:r>
          </a:p>
          <a:p>
            <a:r>
              <a:rPr lang="en-GB" sz="2400" dirty="0" smtClean="0"/>
              <a:t>Motion editing in videos: </a:t>
            </a:r>
            <a:r>
              <a:rPr lang="en-GB" sz="2400" dirty="0" err="1" smtClean="0"/>
              <a:t>cinemagraphs</a:t>
            </a:r>
            <a:r>
              <a:rPr lang="en-GB" sz="2400" dirty="0" smtClean="0"/>
              <a:t> &amp; </a:t>
            </a:r>
            <a:r>
              <a:rPr lang="en-GB" sz="2400" dirty="0" err="1" smtClean="0"/>
              <a:t>cliplets</a:t>
            </a:r>
            <a:r>
              <a:rPr lang="en-GB" sz="2400" dirty="0"/>
              <a:t/>
            </a:r>
            <a:br>
              <a:rPr lang="en-GB" sz="2400" dirty="0"/>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smtClean="0"/>
              <a:t>Exploring videos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a:t>
            </a:r>
            <a:r>
              <a:rPr lang="en-GB" sz="1800" dirty="0">
                <a:solidFill>
                  <a:schemeClr val="tx1">
                    <a:lumMod val="50000"/>
                    <a:lumOff val="50000"/>
                  </a:schemeClr>
                </a:solidFill>
              </a:rPr>
              <a:t>0:20]</a:t>
            </a:r>
          </a:p>
          <a:p>
            <a:r>
              <a:rPr lang="en-GB" sz="2400" dirty="0" smtClean="0"/>
              <a:t>Exploring videos in contexts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0:20]</a:t>
            </a:r>
          </a:p>
          <a:p>
            <a:r>
              <a:rPr lang="en-GB" sz="2400" dirty="0" smtClean="0"/>
              <a:t>Closing and Q &amp; A</a:t>
            </a:r>
            <a:br>
              <a:rPr lang="en-GB" sz="2400" dirty="0" smtClean="0"/>
            </a:br>
            <a:r>
              <a:rPr lang="en-GB" sz="1800" dirty="0" smtClean="0">
                <a:solidFill>
                  <a:schemeClr val="tx1">
                    <a:lumMod val="50000"/>
                    <a:lumOff val="50000"/>
                  </a:schemeClr>
                </a:solidFill>
              </a:rPr>
              <a:t>[all</a:t>
            </a:r>
            <a:r>
              <a:rPr lang="en-GB" sz="1800" dirty="0">
                <a:solidFill>
                  <a:schemeClr val="tx1">
                    <a:lumMod val="50000"/>
                    <a:lumOff val="50000"/>
                  </a:schemeClr>
                </a:solidFill>
              </a:rPr>
              <a:t>, 0:10]</a:t>
            </a:r>
          </a:p>
        </p:txBody>
      </p:sp>
      <p:sp>
        <p:nvSpPr>
          <p:cNvPr id="3" name="Title 2"/>
          <p:cNvSpPr>
            <a:spLocks noGrp="1"/>
          </p:cNvSpPr>
          <p:nvPr>
            <p:ph type="title"/>
          </p:nvPr>
        </p:nvSpPr>
        <p:spPr/>
        <p:txBody>
          <a:bodyPr/>
          <a:lstStyle/>
          <a:p>
            <a:r>
              <a:rPr lang="en-GB" dirty="0" smtClean="0"/>
              <a:t>Course syllabus</a:t>
            </a:r>
            <a:endParaRPr lang="en-GB" dirty="0"/>
          </a:p>
        </p:txBody>
      </p:sp>
      <p:sp>
        <p:nvSpPr>
          <p:cNvPr id="7" name="Content Placeholder 6"/>
          <p:cNvSpPr>
            <a:spLocks noGrp="1"/>
          </p:cNvSpPr>
          <p:nvPr>
            <p:ph sz="half" idx="1"/>
          </p:nvPr>
        </p:nvSpPr>
        <p:spPr/>
        <p:txBody>
          <a:bodyPr/>
          <a:lstStyle/>
          <a:p>
            <a:pPr>
              <a:lnSpc>
                <a:spcPct val="100000"/>
              </a:lnSpc>
            </a:pPr>
            <a:r>
              <a:rPr lang="en-GB" sz="2400" dirty="0" smtClean="0"/>
              <a:t>Introduction and welcome</a:t>
            </a:r>
            <a:r>
              <a:rPr lang="en-GB" sz="1800" dirty="0"/>
              <a:t/>
            </a:r>
            <a:br>
              <a:rPr lang="en-GB" sz="1800" dirty="0"/>
            </a:br>
            <a:r>
              <a:rPr lang="en-GB" sz="1800" dirty="0" smtClean="0">
                <a:solidFill>
                  <a:schemeClr val="tx1">
                    <a:lumMod val="50000"/>
                    <a:lumOff val="50000"/>
                  </a:schemeClr>
                </a:solidFill>
              </a:rPr>
              <a:t>[Richardt, 0:10]</a:t>
            </a:r>
            <a:endParaRPr lang="en-GB" sz="2400" dirty="0" smtClean="0">
              <a:solidFill>
                <a:schemeClr val="tx1">
                  <a:lumMod val="50000"/>
                  <a:lumOff val="50000"/>
                </a:schemeClr>
              </a:solidFill>
            </a:endParaRPr>
          </a:p>
          <a:p>
            <a:r>
              <a:rPr lang="en-GB" sz="2400" dirty="0" smtClean="0"/>
              <a:t>Background:</a:t>
            </a:r>
            <a:br>
              <a:rPr lang="en-GB" sz="2400" dirty="0" smtClean="0"/>
            </a:br>
            <a:r>
              <a:rPr lang="en-GB" sz="2400" dirty="0" smtClean="0"/>
              <a:t>State-of-the-art video tools</a:t>
            </a:r>
            <a:br>
              <a:rPr lang="en-GB" sz="2400" dirty="0" smtClean="0"/>
            </a:br>
            <a:r>
              <a:rPr lang="en-GB" sz="1800" dirty="0" smtClean="0">
                <a:solidFill>
                  <a:schemeClr val="tx1">
                    <a:lumMod val="50000"/>
                    <a:lumOff val="50000"/>
                  </a:schemeClr>
                </a:solidFill>
              </a:rPr>
              <a:t>[Richardt</a:t>
            </a:r>
            <a:r>
              <a:rPr lang="en-GB" sz="1800" dirty="0">
                <a:solidFill>
                  <a:schemeClr val="tx1">
                    <a:lumMod val="50000"/>
                    <a:lumOff val="50000"/>
                  </a:schemeClr>
                </a:solidFill>
              </a:rPr>
              <a:t>, 0:20]</a:t>
            </a:r>
          </a:p>
          <a:p>
            <a:pPr>
              <a:lnSpc>
                <a:spcPct val="100000"/>
              </a:lnSpc>
            </a:pPr>
            <a:r>
              <a:rPr lang="en-GB" sz="2400" dirty="0" smtClean="0"/>
              <a:t>Timeline editing</a:t>
            </a:r>
            <a:br>
              <a:rPr lang="en-GB" sz="2400" dirty="0" smtClean="0"/>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smtClean="0"/>
              <a:t>Editing using lightweight models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Model-based video editing</a:t>
            </a:r>
            <a:br>
              <a:rPr lang="en-GB" sz="2400" dirty="0" smtClean="0"/>
            </a:br>
            <a:r>
              <a:rPr lang="en-GB" sz="1800" dirty="0">
                <a:solidFill>
                  <a:schemeClr val="tx1">
                    <a:lumMod val="50000"/>
                    <a:lumOff val="50000"/>
                  </a:schemeClr>
                </a:solidFill>
              </a:rPr>
              <a:t>[</a:t>
            </a:r>
            <a:r>
              <a:rPr lang="en-GB" sz="1800" dirty="0" err="1">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Break</a:t>
            </a:r>
            <a:br>
              <a:rPr lang="en-GB" sz="2400" dirty="0" smtClean="0"/>
            </a:br>
            <a:r>
              <a:rPr lang="en-GB" sz="1800" dirty="0" smtClean="0">
                <a:solidFill>
                  <a:schemeClr val="tx1">
                    <a:lumMod val="50000"/>
                    <a:lumOff val="50000"/>
                  </a:schemeClr>
                </a:solidFill>
              </a:rPr>
              <a:t>[0:15</a:t>
            </a:r>
            <a:r>
              <a:rPr lang="en-GB" sz="1800" dirty="0">
                <a:solidFill>
                  <a:schemeClr val="tx1">
                    <a:lumMod val="50000"/>
                    <a:lumOff val="50000"/>
                  </a:schemeClr>
                </a:solidFill>
              </a:rPr>
              <a:t>]</a:t>
            </a:r>
          </a:p>
        </p:txBody>
      </p:sp>
      <p:sp>
        <p:nvSpPr>
          <p:cNvPr id="9" name="Date Placeholder 3"/>
          <p:cNvSpPr>
            <a:spLocks noGrp="1"/>
          </p:cNvSpPr>
          <p:nvPr>
            <p:ph type="dt" sz="half" idx="10"/>
          </p:nvPr>
        </p:nvSpPr>
        <p:spPr>
          <a:xfrm>
            <a:off x="624417" y="6356350"/>
            <a:ext cx="1204383" cy="365125"/>
          </a:xfrm>
        </p:spPr>
        <p:txBody>
          <a:bodyPr/>
          <a:lstStyle/>
          <a:p>
            <a:r>
              <a:rPr lang="en-US" smtClean="0"/>
              <a:t>2015-08-13</a:t>
            </a:r>
            <a:endParaRPr lang="en-GB" dirty="0"/>
          </a:p>
        </p:txBody>
      </p:sp>
      <p:sp>
        <p:nvSpPr>
          <p:cNvPr id="10" name="Footer Placeholder 4"/>
          <p:cNvSpPr>
            <a:spLocks noGrp="1"/>
          </p:cNvSpPr>
          <p:nvPr>
            <p:ph type="ftr" sz="quarter" idx="3"/>
          </p:nvPr>
        </p:nvSpPr>
        <p:spPr>
          <a:xfrm>
            <a:off x="2133600" y="6356350"/>
            <a:ext cx="8534400" cy="365125"/>
          </a:xfrm>
        </p:spPr>
        <p:txBody>
          <a:bodyPr/>
          <a:lstStyle/>
          <a:p>
            <a:r>
              <a:rPr lang="en-GB" smtClean="0"/>
              <a:t>Christian Richardt – User-Centric Computational Videography</a:t>
            </a:r>
            <a:endParaRPr lang="en-GB" dirty="0"/>
          </a:p>
        </p:txBody>
      </p:sp>
      <p:sp>
        <p:nvSpPr>
          <p:cNvPr id="11" name="Slide Number Placeholder 5"/>
          <p:cNvSpPr>
            <a:spLocks noGrp="1"/>
          </p:cNvSpPr>
          <p:nvPr>
            <p:ph type="sldNum" sz="quarter" idx="4"/>
          </p:nvPr>
        </p:nvSpPr>
        <p:spPr>
          <a:xfrm>
            <a:off x="10972800" y="6356350"/>
            <a:ext cx="624416" cy="365125"/>
          </a:xfrm>
        </p:spPr>
        <p:txBody>
          <a:bodyPr/>
          <a:lstStyle/>
          <a:p>
            <a:fld id="{9B281B64-7B92-47B0-8A60-E22259C079AF}" type="slidenum">
              <a:rPr lang="en-GB" smtClean="0"/>
              <a:pPr/>
              <a:t>7</a:t>
            </a:fld>
            <a:endParaRPr lang="en-GB"/>
          </a:p>
        </p:txBody>
      </p:sp>
    </p:spTree>
    <p:extLst>
      <p:ext uri="{BB962C8B-B14F-4D97-AF65-F5344CB8AC3E}">
        <p14:creationId xmlns:p14="http://schemas.microsoft.com/office/powerpoint/2010/main" val="26902162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GB" sz="2400" dirty="0" smtClean="0"/>
              <a:t>Spatiotemporal video editing</a:t>
            </a:r>
            <a:br>
              <a:rPr lang="en-GB" sz="2400" dirty="0" smtClean="0"/>
            </a:br>
            <a:r>
              <a:rPr lang="en-GB" sz="2400" dirty="0" smtClean="0"/>
              <a:t>and processing</a:t>
            </a:r>
            <a:br>
              <a:rPr lang="en-GB" sz="2400" dirty="0" smtClean="0"/>
            </a:br>
            <a:r>
              <a:rPr lang="en-GB" sz="1800" dirty="0" smtClean="0">
                <a:solidFill>
                  <a:schemeClr val="tx1">
                    <a:lumMod val="50000"/>
                    <a:lumOff val="50000"/>
                  </a:schemeClr>
                </a:solidFill>
              </a:rPr>
              <a:t>[Richardt, </a:t>
            </a:r>
            <a:r>
              <a:rPr lang="en-GB" sz="1800" dirty="0">
                <a:solidFill>
                  <a:schemeClr val="tx1">
                    <a:lumMod val="50000"/>
                    <a:lumOff val="50000"/>
                  </a:schemeClr>
                </a:solidFill>
              </a:rPr>
              <a:t>0:20]</a:t>
            </a:r>
          </a:p>
          <a:p>
            <a:r>
              <a:rPr lang="en-GB" sz="2400" dirty="0" smtClean="0"/>
              <a:t>Motion editing in videos: </a:t>
            </a:r>
            <a:r>
              <a:rPr lang="en-GB" sz="2400" dirty="0" err="1" smtClean="0"/>
              <a:t>cinemagraphs</a:t>
            </a:r>
            <a:r>
              <a:rPr lang="en-GB" sz="2400" dirty="0" smtClean="0"/>
              <a:t> &amp; </a:t>
            </a:r>
            <a:r>
              <a:rPr lang="en-GB" sz="2400" dirty="0" err="1" smtClean="0"/>
              <a:t>cliplets</a:t>
            </a:r>
            <a:r>
              <a:rPr lang="en-GB" sz="2400" dirty="0"/>
              <a:t/>
            </a:r>
            <a:br>
              <a:rPr lang="en-GB" sz="2400" dirty="0"/>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smtClean="0"/>
              <a:t>Exploring videos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a:t>
            </a:r>
            <a:r>
              <a:rPr lang="en-GB" sz="1800" dirty="0">
                <a:solidFill>
                  <a:schemeClr val="tx1">
                    <a:lumMod val="50000"/>
                    <a:lumOff val="50000"/>
                  </a:schemeClr>
                </a:solidFill>
              </a:rPr>
              <a:t>0:20]</a:t>
            </a:r>
          </a:p>
          <a:p>
            <a:r>
              <a:rPr lang="en-GB" sz="2400" dirty="0" smtClean="0"/>
              <a:t>Exploring videos in contexts</a:t>
            </a:r>
            <a:br>
              <a:rPr lang="en-GB" sz="2400" dirty="0" smtClean="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Tompkin</a:t>
            </a:r>
            <a:r>
              <a:rPr lang="en-GB" sz="1800" dirty="0" smtClean="0">
                <a:solidFill>
                  <a:schemeClr val="tx1">
                    <a:lumMod val="50000"/>
                    <a:lumOff val="50000"/>
                  </a:schemeClr>
                </a:solidFill>
              </a:rPr>
              <a:t>, 0:20]</a:t>
            </a:r>
          </a:p>
          <a:p>
            <a:r>
              <a:rPr lang="en-GB" sz="2400" dirty="0" smtClean="0"/>
              <a:t>Closing and Q &amp; A</a:t>
            </a:r>
            <a:br>
              <a:rPr lang="en-GB" sz="2400" dirty="0" smtClean="0"/>
            </a:br>
            <a:r>
              <a:rPr lang="en-GB" sz="1800" dirty="0" smtClean="0">
                <a:solidFill>
                  <a:schemeClr val="tx1">
                    <a:lumMod val="50000"/>
                    <a:lumOff val="50000"/>
                  </a:schemeClr>
                </a:solidFill>
              </a:rPr>
              <a:t>[all</a:t>
            </a:r>
            <a:r>
              <a:rPr lang="en-GB" sz="1800" dirty="0">
                <a:solidFill>
                  <a:schemeClr val="tx1">
                    <a:lumMod val="50000"/>
                    <a:lumOff val="50000"/>
                  </a:schemeClr>
                </a:solidFill>
              </a:rPr>
              <a:t>, 0:10]</a:t>
            </a:r>
          </a:p>
        </p:txBody>
      </p:sp>
      <p:sp>
        <p:nvSpPr>
          <p:cNvPr id="3" name="Title 2"/>
          <p:cNvSpPr>
            <a:spLocks noGrp="1"/>
          </p:cNvSpPr>
          <p:nvPr>
            <p:ph type="title"/>
          </p:nvPr>
        </p:nvSpPr>
        <p:spPr/>
        <p:txBody>
          <a:bodyPr/>
          <a:lstStyle/>
          <a:p>
            <a:r>
              <a:rPr lang="en-GB" dirty="0" smtClean="0"/>
              <a:t>Course syllabus</a:t>
            </a:r>
            <a:endParaRPr lang="en-GB" dirty="0"/>
          </a:p>
        </p:txBody>
      </p:sp>
      <p:sp>
        <p:nvSpPr>
          <p:cNvPr id="7" name="Content Placeholder 6"/>
          <p:cNvSpPr>
            <a:spLocks noGrp="1"/>
          </p:cNvSpPr>
          <p:nvPr>
            <p:ph sz="half" idx="1"/>
          </p:nvPr>
        </p:nvSpPr>
        <p:spPr/>
        <p:txBody>
          <a:bodyPr/>
          <a:lstStyle/>
          <a:p>
            <a:pPr>
              <a:lnSpc>
                <a:spcPct val="100000"/>
              </a:lnSpc>
            </a:pPr>
            <a:r>
              <a:rPr lang="en-GB" sz="2400" dirty="0" smtClean="0"/>
              <a:t>Introduction and welcome</a:t>
            </a:r>
            <a:r>
              <a:rPr lang="en-GB" sz="1800" dirty="0"/>
              <a:t/>
            </a:r>
            <a:br>
              <a:rPr lang="en-GB" sz="1800" dirty="0"/>
            </a:br>
            <a:r>
              <a:rPr lang="en-GB" sz="1800" dirty="0" smtClean="0">
                <a:solidFill>
                  <a:schemeClr val="tx1">
                    <a:lumMod val="50000"/>
                    <a:lumOff val="50000"/>
                  </a:schemeClr>
                </a:solidFill>
              </a:rPr>
              <a:t>[Richardt, 0:10]</a:t>
            </a:r>
            <a:endParaRPr lang="en-GB" sz="2400" dirty="0" smtClean="0">
              <a:solidFill>
                <a:schemeClr val="tx1">
                  <a:lumMod val="50000"/>
                  <a:lumOff val="50000"/>
                </a:schemeClr>
              </a:solidFill>
            </a:endParaRPr>
          </a:p>
          <a:p>
            <a:r>
              <a:rPr lang="en-GB" sz="2400" dirty="0" smtClean="0">
                <a:latin typeface="+mj-lt"/>
              </a:rPr>
              <a:t>Background:</a:t>
            </a:r>
            <a:br>
              <a:rPr lang="en-GB" sz="2400" dirty="0" smtClean="0">
                <a:latin typeface="+mj-lt"/>
              </a:rPr>
            </a:br>
            <a:r>
              <a:rPr lang="en-GB" sz="2400" dirty="0" smtClean="0">
                <a:latin typeface="+mj-lt"/>
              </a:rPr>
              <a:t>State-of-the-art video tools</a:t>
            </a:r>
            <a:r>
              <a:rPr lang="en-GB" sz="2400" dirty="0" smtClean="0"/>
              <a:t/>
            </a:r>
            <a:br>
              <a:rPr lang="en-GB" sz="2400" dirty="0" smtClean="0"/>
            </a:br>
            <a:r>
              <a:rPr lang="en-GB" sz="1800" dirty="0" smtClean="0">
                <a:solidFill>
                  <a:schemeClr val="tx1">
                    <a:lumMod val="50000"/>
                    <a:lumOff val="50000"/>
                  </a:schemeClr>
                </a:solidFill>
              </a:rPr>
              <a:t>[Richardt</a:t>
            </a:r>
            <a:r>
              <a:rPr lang="en-GB" sz="1800" dirty="0">
                <a:solidFill>
                  <a:schemeClr val="tx1">
                    <a:lumMod val="50000"/>
                    <a:lumOff val="50000"/>
                  </a:schemeClr>
                </a:solidFill>
              </a:rPr>
              <a:t>, 0:20]</a:t>
            </a:r>
          </a:p>
          <a:p>
            <a:pPr>
              <a:lnSpc>
                <a:spcPct val="100000"/>
              </a:lnSpc>
            </a:pPr>
            <a:r>
              <a:rPr lang="en-GB" sz="2400" dirty="0" smtClean="0"/>
              <a:t>Timeline editing</a:t>
            </a:r>
            <a:br>
              <a:rPr lang="en-GB" sz="2400" dirty="0" smtClean="0"/>
            </a:br>
            <a:r>
              <a:rPr lang="en-GB" sz="1800" dirty="0" smtClean="0">
                <a:solidFill>
                  <a:schemeClr val="tx1">
                    <a:lumMod val="50000"/>
                    <a:lumOff val="50000"/>
                  </a:schemeClr>
                </a:solidFill>
              </a:rPr>
              <a:t>[Bai, </a:t>
            </a:r>
            <a:r>
              <a:rPr lang="en-GB" sz="1800" dirty="0">
                <a:solidFill>
                  <a:schemeClr val="tx1">
                    <a:lumMod val="50000"/>
                    <a:lumOff val="50000"/>
                  </a:schemeClr>
                </a:solidFill>
              </a:rPr>
              <a:t>0:20]</a:t>
            </a:r>
          </a:p>
          <a:p>
            <a:r>
              <a:rPr lang="en-GB" sz="2400" dirty="0"/>
              <a:t>Editing using lightweight models</a:t>
            </a:r>
            <a:br>
              <a:rPr lang="en-GB" sz="2400" dirty="0"/>
            </a:br>
            <a:r>
              <a:rPr lang="en-GB" sz="1800" dirty="0" smtClean="0">
                <a:solidFill>
                  <a:schemeClr val="tx1">
                    <a:lumMod val="50000"/>
                    <a:lumOff val="50000"/>
                  </a:schemeClr>
                </a:solidFill>
              </a:rPr>
              <a:t>[</a:t>
            </a:r>
            <a:r>
              <a:rPr lang="en-GB" sz="1800" dirty="0" err="1" smtClean="0">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Model-based video editing</a:t>
            </a:r>
            <a:br>
              <a:rPr lang="en-GB" sz="2400" dirty="0" smtClean="0"/>
            </a:br>
            <a:r>
              <a:rPr lang="en-GB" sz="1800" dirty="0">
                <a:solidFill>
                  <a:schemeClr val="tx1">
                    <a:lumMod val="50000"/>
                    <a:lumOff val="50000"/>
                  </a:schemeClr>
                </a:solidFill>
              </a:rPr>
              <a:t>[</a:t>
            </a:r>
            <a:r>
              <a:rPr lang="en-GB" sz="1800" dirty="0" err="1">
                <a:solidFill>
                  <a:schemeClr val="tx1">
                    <a:lumMod val="50000"/>
                    <a:lumOff val="50000"/>
                  </a:schemeClr>
                </a:solidFill>
              </a:rPr>
              <a:t>Theobalt</a:t>
            </a:r>
            <a:r>
              <a:rPr lang="en-GB" sz="1800" dirty="0">
                <a:solidFill>
                  <a:schemeClr val="tx1">
                    <a:lumMod val="50000"/>
                    <a:lumOff val="50000"/>
                  </a:schemeClr>
                </a:solidFill>
              </a:rPr>
              <a:t>, 0:20]</a:t>
            </a:r>
          </a:p>
          <a:p>
            <a:r>
              <a:rPr lang="en-GB" sz="2400" dirty="0" smtClean="0"/>
              <a:t>Break</a:t>
            </a:r>
            <a:br>
              <a:rPr lang="en-GB" sz="2400" dirty="0" smtClean="0"/>
            </a:br>
            <a:r>
              <a:rPr lang="en-GB" sz="1800" dirty="0" smtClean="0">
                <a:solidFill>
                  <a:schemeClr val="tx1">
                    <a:lumMod val="50000"/>
                    <a:lumOff val="50000"/>
                  </a:schemeClr>
                </a:solidFill>
              </a:rPr>
              <a:t>[0:15</a:t>
            </a:r>
            <a:r>
              <a:rPr lang="en-GB" sz="1800" dirty="0">
                <a:solidFill>
                  <a:schemeClr val="tx1">
                    <a:lumMod val="50000"/>
                    <a:lumOff val="50000"/>
                  </a:schemeClr>
                </a:solidFill>
              </a:rPr>
              <a:t>]</a:t>
            </a:r>
          </a:p>
        </p:txBody>
      </p:sp>
      <p:sp>
        <p:nvSpPr>
          <p:cNvPr id="9" name="Date Placeholder 3"/>
          <p:cNvSpPr>
            <a:spLocks noGrp="1"/>
          </p:cNvSpPr>
          <p:nvPr>
            <p:ph type="dt" sz="half" idx="10"/>
          </p:nvPr>
        </p:nvSpPr>
        <p:spPr>
          <a:xfrm>
            <a:off x="624417" y="6356350"/>
            <a:ext cx="1204383" cy="365125"/>
          </a:xfrm>
        </p:spPr>
        <p:txBody>
          <a:bodyPr/>
          <a:lstStyle/>
          <a:p>
            <a:r>
              <a:rPr lang="en-US" smtClean="0"/>
              <a:t>2015-08-13</a:t>
            </a:r>
            <a:endParaRPr lang="en-GB" dirty="0"/>
          </a:p>
        </p:txBody>
      </p:sp>
      <p:sp>
        <p:nvSpPr>
          <p:cNvPr id="10" name="Footer Placeholder 4"/>
          <p:cNvSpPr>
            <a:spLocks noGrp="1"/>
          </p:cNvSpPr>
          <p:nvPr>
            <p:ph type="ftr" sz="quarter" idx="3"/>
          </p:nvPr>
        </p:nvSpPr>
        <p:spPr>
          <a:xfrm>
            <a:off x="2133600" y="6356350"/>
            <a:ext cx="8534400" cy="365125"/>
          </a:xfrm>
        </p:spPr>
        <p:txBody>
          <a:bodyPr/>
          <a:lstStyle/>
          <a:p>
            <a:r>
              <a:rPr lang="en-GB" smtClean="0"/>
              <a:t>Christian Richardt – User-Centric Computational Videography</a:t>
            </a:r>
            <a:endParaRPr lang="en-GB" dirty="0"/>
          </a:p>
        </p:txBody>
      </p:sp>
      <p:sp>
        <p:nvSpPr>
          <p:cNvPr id="11" name="Slide Number Placeholder 5"/>
          <p:cNvSpPr>
            <a:spLocks noGrp="1"/>
          </p:cNvSpPr>
          <p:nvPr>
            <p:ph type="sldNum" sz="quarter" idx="4"/>
          </p:nvPr>
        </p:nvSpPr>
        <p:spPr>
          <a:xfrm>
            <a:off x="10972800" y="6356350"/>
            <a:ext cx="624416" cy="365125"/>
          </a:xfrm>
        </p:spPr>
        <p:txBody>
          <a:bodyPr/>
          <a:lstStyle/>
          <a:p>
            <a:fld id="{9B281B64-7B92-47B0-8A60-E22259C079AF}" type="slidenum">
              <a:rPr lang="en-GB" smtClean="0"/>
              <a:pPr/>
              <a:t>8</a:t>
            </a:fld>
            <a:endParaRPr lang="en-GB"/>
          </a:p>
        </p:txBody>
      </p:sp>
    </p:spTree>
    <p:extLst>
      <p:ext uri="{BB962C8B-B14F-4D97-AF65-F5344CB8AC3E}">
        <p14:creationId xmlns:p14="http://schemas.microsoft.com/office/powerpoint/2010/main" val="196027905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 State-of-the-Art Video Tools</a:t>
            </a:r>
            <a:endParaRPr lang="en-GB" dirty="0"/>
          </a:p>
        </p:txBody>
      </p:sp>
      <p:sp>
        <p:nvSpPr>
          <p:cNvPr id="3" name="Text Placeholder 2"/>
          <p:cNvSpPr>
            <a:spLocks noGrp="1"/>
          </p:cNvSpPr>
          <p:nvPr>
            <p:ph type="body" idx="1"/>
          </p:nvPr>
        </p:nvSpPr>
        <p:spPr/>
        <p:txBody>
          <a:bodyPr/>
          <a:lstStyle/>
          <a:p>
            <a:r>
              <a:rPr lang="en-GB" dirty="0" smtClean="0"/>
              <a:t>Christian Richardt</a:t>
            </a:r>
            <a:endParaRPr lang="en-GB" dirty="0"/>
          </a:p>
        </p:txBody>
      </p:sp>
      <p:sp>
        <p:nvSpPr>
          <p:cNvPr id="4" name="Date Placeholder 3"/>
          <p:cNvSpPr>
            <a:spLocks noGrp="1"/>
          </p:cNvSpPr>
          <p:nvPr>
            <p:ph type="dt" sz="half" idx="2"/>
          </p:nvPr>
        </p:nvSpPr>
        <p:spPr/>
        <p:txBody>
          <a:bodyPr/>
          <a:lstStyle/>
          <a:p>
            <a:r>
              <a:rPr lang="en-US" smtClean="0"/>
              <a:t>2015-08-13</a:t>
            </a:r>
            <a:endParaRPr lang="en-GB" dirty="0"/>
          </a:p>
        </p:txBody>
      </p:sp>
      <p:sp>
        <p:nvSpPr>
          <p:cNvPr id="5" name="Footer Placeholder 4"/>
          <p:cNvSpPr>
            <a:spLocks noGrp="1"/>
          </p:cNvSpPr>
          <p:nvPr>
            <p:ph type="ftr" sz="quarter" idx="3"/>
          </p:nvPr>
        </p:nvSpPr>
        <p:spPr/>
        <p:txBody>
          <a:bodyPr/>
          <a:lstStyle/>
          <a:p>
            <a:r>
              <a:rPr lang="en-GB" smtClean="0"/>
              <a:t>Christian Richardt – User-Centric Computational Videography</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9</a:t>
            </a:fld>
            <a:endParaRPr lang="en-GB"/>
          </a:p>
        </p:txBody>
      </p:sp>
    </p:spTree>
    <p:extLst>
      <p:ext uri="{BB962C8B-B14F-4D97-AF65-F5344CB8AC3E}">
        <p14:creationId xmlns:p14="http://schemas.microsoft.com/office/powerpoint/2010/main" val="1673815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PI-INF 16:9">
  <a:themeElements>
    <a:clrScheme name="MPI blues">
      <a:dk1>
        <a:srgbClr val="000000"/>
      </a:dk1>
      <a:lt1>
        <a:srgbClr val="FFFFFF"/>
      </a:lt1>
      <a:dk2>
        <a:srgbClr val="000000"/>
      </a:dk2>
      <a:lt2>
        <a:srgbClr val="808080"/>
      </a:lt2>
      <a:accent1>
        <a:srgbClr val="ABC2D7"/>
      </a:accent1>
      <a:accent2>
        <a:srgbClr val="003366"/>
      </a:accent2>
      <a:accent3>
        <a:srgbClr val="FFFFFF"/>
      </a:accent3>
      <a:accent4>
        <a:srgbClr val="000000"/>
      </a:accent4>
      <a:accent5>
        <a:srgbClr val="DAEDEF"/>
      </a:accent5>
      <a:accent6>
        <a:srgbClr val="2D2D8A"/>
      </a:accent6>
      <a:hlink>
        <a:srgbClr val="003366"/>
      </a:hlink>
      <a:folHlink>
        <a:srgbClr val="003366"/>
      </a:folHlink>
    </a:clrScheme>
    <a:fontScheme name="Segoe Normal / Semibol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latin typeface="+mn-lt"/>
          </a:defRPr>
        </a:defPPr>
      </a:lstStyle>
    </a:txDef>
  </a:objectDefaults>
  <a:extraClrSchemeLst>
    <a:extraClrScheme>
      <a:clrScheme name="Review_SB_theobalt_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view_SB_theobalt_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view_SB_theobalt_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view_SB_theobalt_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view_SB_theobalt_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view_SB_theobalt_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view_SB_theobalt_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view_SB_theobalt_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view_SB_theobalt_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view_SB_theobalt_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view_SB_theobalt_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view_SB_theobalt_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Segoe Normal / Semibol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TotalTime>
  <Words>4964</Words>
  <Application>Microsoft Office PowerPoint</Application>
  <PresentationFormat>Widescreen</PresentationFormat>
  <Paragraphs>575</Paragraphs>
  <Slides>29</Slides>
  <Notes>29</Notes>
  <HiddenSlides>0</HiddenSlides>
  <MMClips>14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ＭＳ Ｐゴシック</vt:lpstr>
      <vt:lpstr>Arial</vt:lpstr>
      <vt:lpstr>Calibri</vt:lpstr>
      <vt:lpstr>Segoe UI</vt:lpstr>
      <vt:lpstr>Segoe UI Semibold</vt:lpstr>
      <vt:lpstr>Segoe UI Semilight</vt:lpstr>
      <vt:lpstr>Wingdings</vt:lpstr>
      <vt:lpstr>MPI-INF 16:9</vt:lpstr>
      <vt:lpstr>S15</vt:lpstr>
      <vt:lpstr>User-Centric Computational Videography  Christian Richardt Intel VCI, MPI Informatik  James Tompkin Harvard University  Jiamin Bai Light, Co.  Christian Theobalt MPI Informatik</vt:lpstr>
      <vt:lpstr>Veni, vidi, vici </vt:lpstr>
      <vt:lpstr>User-Centric Computational Videography</vt:lpstr>
      <vt:lpstr>User wishlist</vt:lpstr>
      <vt:lpstr>Status quo</vt:lpstr>
      <vt:lpstr>Goals in a Nutshell</vt:lpstr>
      <vt:lpstr>Course syllabus</vt:lpstr>
      <vt:lpstr>Course syllabus</vt:lpstr>
      <vt:lpstr>Background: State-of-the-Art Video Tools</vt:lpstr>
      <vt:lpstr>Video capture</vt:lpstr>
      <vt:lpstr>Creating videos from photos</vt:lpstr>
      <vt:lpstr>Creating videos from photos</vt:lpstr>
      <vt:lpstr>Finding paths through the world's photos [Snavely et al., SIGGRAPH 2008]</vt:lpstr>
      <vt:lpstr>Exploring photobios [Kemelmacher-Shlizerman et al., SIGGRAPH 2011]</vt:lpstr>
      <vt:lpstr>Time-lapse Mining from Internet Photos [Martin-Brualla et al., SIGGRAPH 2015]</vt:lpstr>
      <vt:lpstr>Existing video editing tools</vt:lpstr>
      <vt:lpstr>Existing video editing tools</vt:lpstr>
      <vt:lpstr>Basic video editing functionality</vt:lpstr>
      <vt:lpstr>Video transitions</vt:lpstr>
      <vt:lpstr>Video stabilisation</vt:lpstr>
      <vt:lpstr>YouTube video stabilisation [Grundmann et al., CVPR 2011]</vt:lpstr>
      <vt:lpstr>Adobe warp stabiliser [Liu et al., ToG 2011]</vt:lpstr>
      <vt:lpstr>Camera tracking (aka match moving)</vt:lpstr>
      <vt:lpstr>Video matting (aka keying) / compositing</vt:lpstr>
      <vt:lpstr>Video segmentation (aka rotoscoping)</vt:lpstr>
      <vt:lpstr>Colour grading</vt:lpstr>
      <vt:lpstr>Limitations of existing video editing tools</vt:lpstr>
      <vt:lpstr>Limitations of existing video editing tools</vt:lpstr>
      <vt:lpstr>Course syllabus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User-Centric Computational Videography</dc:title>
  <dc:creator>Christian Richardt</dc:creator>
  <cp:lastModifiedBy>Christian Richardt</cp:lastModifiedBy>
  <cp:revision>833</cp:revision>
  <cp:lastPrinted>2015-02-10T10:14:58Z</cp:lastPrinted>
  <dcterms:created xsi:type="dcterms:W3CDTF">1601-01-01T00:00:00Z</dcterms:created>
  <dcterms:modified xsi:type="dcterms:W3CDTF">2015-09-03T11:13:45Z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